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sldIdLst>
    <p:sldId id="277" r:id="rId2"/>
    <p:sldId id="271" r:id="rId3"/>
    <p:sldId id="316" r:id="rId4"/>
    <p:sldId id="278" r:id="rId5"/>
    <p:sldId id="279" r:id="rId6"/>
    <p:sldId id="285" r:id="rId7"/>
    <p:sldId id="284" r:id="rId8"/>
    <p:sldId id="309" r:id="rId9"/>
    <p:sldId id="310" r:id="rId10"/>
    <p:sldId id="314" r:id="rId11"/>
    <p:sldId id="296" r:id="rId12"/>
    <p:sldId id="315" r:id="rId13"/>
    <p:sldId id="311" r:id="rId14"/>
    <p:sldId id="312" r:id="rId15"/>
    <p:sldId id="317" r:id="rId16"/>
    <p:sldId id="318" r:id="rId17"/>
    <p:sldId id="319" r:id="rId18"/>
    <p:sldId id="320" r:id="rId19"/>
    <p:sldId id="321" r:id="rId20"/>
  </p:sldIdLst>
  <p:sldSz cx="10080625" cy="7559675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60" d="100"/>
          <a:sy n="60" d="100"/>
        </p:scale>
        <p:origin x="-576" y="15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8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20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70" name="Image 69"/>
          <p:cNvPicPr/>
          <p:nvPr/>
        </p:nvPicPr>
        <p:blipFill>
          <a:blip r:embed="rId2"/>
          <a:stretch>
            <a:fillRect/>
          </a:stretch>
        </p:blipFill>
        <p:spPr>
          <a:xfrm>
            <a:off x="6055200" y="4058280"/>
            <a:ext cx="2620440" cy="2090880"/>
          </a:xfrm>
          <a:prstGeom prst="rect">
            <a:avLst/>
          </a:prstGeom>
        </p:spPr>
      </p:pic>
      <p:pic>
        <p:nvPicPr>
          <p:cNvPr id="71" name="Image 70"/>
          <p:cNvPicPr/>
          <p:nvPr/>
        </p:nvPicPr>
        <p:blipFill>
          <a:blip r:embed="rId2"/>
          <a:stretch>
            <a:fillRect/>
          </a:stretch>
        </p:blipFill>
        <p:spPr>
          <a:xfrm>
            <a:off x="1406880" y="4058280"/>
            <a:ext cx="2620440" cy="20908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164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fr-FR"/>
              <a:t>Cliquez pour éditer le format du texte-titre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fr-FR"/>
              <a:t>Cliquez pour éditer le format du plan de texte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r-FR"/>
              <a:t>Second niveau de plan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r-FR"/>
              <a:t>Troisième niveau de plan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r-FR"/>
              <a:t>Quatrième niveau de plan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r-FR"/>
              <a:t>Cinquième niveau de plan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r-FR"/>
              <a:t>Sixième niveau de plan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fr-FR"/>
              <a:t>Septième niveau de plan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mage 258"/>
          <p:cNvPicPr/>
          <p:nvPr/>
        </p:nvPicPr>
        <p:blipFill>
          <a:blip r:embed="rId2"/>
          <a:stretch>
            <a:fillRect/>
          </a:stretch>
        </p:blipFill>
        <p:spPr>
          <a:xfrm>
            <a:off x="720" y="72000"/>
            <a:ext cx="10077840" cy="1582200"/>
          </a:xfrm>
          <a:prstGeom prst="rect">
            <a:avLst/>
          </a:prstGeom>
        </p:spPr>
      </p:pic>
      <p:pic>
        <p:nvPicPr>
          <p:cNvPr id="209" name="Image 262"/>
          <p:cNvPicPr/>
          <p:nvPr/>
        </p:nvPicPr>
        <p:blipFill>
          <a:blip r:embed="rId3"/>
          <a:stretch>
            <a:fillRect/>
          </a:stretch>
        </p:blipFill>
        <p:spPr>
          <a:xfrm>
            <a:off x="938520" y="216000"/>
            <a:ext cx="9142200" cy="70200"/>
          </a:xfrm>
          <a:prstGeom prst="rect">
            <a:avLst/>
          </a:prstGeom>
        </p:spPr>
      </p:pic>
      <p:sp>
        <p:nvSpPr>
          <p:cNvPr id="220" name="CustomShape 11"/>
          <p:cNvSpPr/>
          <p:nvPr/>
        </p:nvSpPr>
        <p:spPr>
          <a:xfrm>
            <a:off x="504000" y="1512000"/>
            <a:ext cx="9538200" cy="506520"/>
          </a:xfrm>
          <a:prstGeom prst="rect">
            <a:avLst/>
          </a:prstGeom>
          <a:noFill/>
        </p:spPr>
      </p:sp>
      <p:sp>
        <p:nvSpPr>
          <p:cNvPr id="6" name="CustomShape 1"/>
          <p:cNvSpPr/>
          <p:nvPr/>
        </p:nvSpPr>
        <p:spPr>
          <a:xfrm>
            <a:off x="1655936" y="4739805"/>
            <a:ext cx="6384960" cy="912240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200" b="1" i="1" dirty="0" smtClean="0"/>
              <a:t>U.S.J </a:t>
            </a:r>
          </a:p>
          <a:p>
            <a:pPr algn="ctr">
              <a:lnSpc>
                <a:spcPct val="100000"/>
              </a:lnSpc>
            </a:pPr>
            <a:r>
              <a:rPr lang="fr-FR" sz="3200" b="1" i="1" dirty="0" smtClean="0"/>
              <a:t>Journée du 18 Septembre</a:t>
            </a:r>
          </a:p>
          <a:p>
            <a:pPr algn="ctr">
              <a:lnSpc>
                <a:spcPct val="100000"/>
              </a:lnSpc>
            </a:pPr>
            <a:endParaRPr lang="fr-FR" sz="3200" b="1" i="1" dirty="0"/>
          </a:p>
          <a:p>
            <a:pPr algn="ctr">
              <a:lnSpc>
                <a:spcPct val="100000"/>
              </a:lnSpc>
            </a:pPr>
            <a:r>
              <a:rPr lang="fr-FR" sz="3200" b="1" i="1" dirty="0" smtClean="0"/>
              <a:t>Quelques clés pour le montage </a:t>
            </a:r>
          </a:p>
          <a:p>
            <a:pPr algn="ctr">
              <a:lnSpc>
                <a:spcPct val="100000"/>
              </a:lnSpc>
            </a:pPr>
            <a:r>
              <a:rPr lang="fr-FR" sz="3200" b="1" i="1" dirty="0" smtClean="0"/>
              <a:t>De projets </a:t>
            </a:r>
            <a:r>
              <a:rPr lang="fr-FR" sz="3200" b="1" i="1" dirty="0" err="1" smtClean="0"/>
              <a:t>inter-universitaires</a:t>
            </a:r>
            <a:r>
              <a:rPr lang="fr-FR" sz="3200" b="1" i="1" dirty="0" smtClean="0"/>
              <a:t> </a:t>
            </a:r>
          </a:p>
          <a:p>
            <a:pPr algn="ctr">
              <a:lnSpc>
                <a:spcPct val="100000"/>
              </a:lnSpc>
            </a:pPr>
            <a:r>
              <a:rPr lang="fr-FR" sz="3200" b="1" i="1" dirty="0" smtClean="0"/>
              <a:t>et internationaux</a:t>
            </a:r>
          </a:p>
          <a:p>
            <a:pPr algn="ctr">
              <a:lnSpc>
                <a:spcPct val="100000"/>
              </a:lnSpc>
            </a:pPr>
            <a:endParaRPr lang="fr-FR" sz="3200" b="1" i="1" dirty="0"/>
          </a:p>
          <a:p>
            <a:pPr algn="ctr">
              <a:lnSpc>
                <a:spcPct val="100000"/>
              </a:lnSpc>
            </a:pPr>
            <a:endParaRPr lang="fr-FR" sz="2000" b="1" i="1" dirty="0" smtClean="0"/>
          </a:p>
          <a:p>
            <a:pPr algn="ctr">
              <a:lnSpc>
                <a:spcPct val="100000"/>
              </a:lnSpc>
            </a:pPr>
            <a:endParaRPr lang="fr-FR" sz="2000" b="1" i="1" dirty="0"/>
          </a:p>
          <a:p>
            <a:pPr algn="ctr">
              <a:lnSpc>
                <a:spcPct val="100000"/>
              </a:lnSpc>
            </a:pPr>
            <a:endParaRPr lang="fr-FR" sz="2000" b="1" i="1" dirty="0" smtClean="0"/>
          </a:p>
          <a:p>
            <a:pPr algn="ctr">
              <a:lnSpc>
                <a:spcPct val="100000"/>
              </a:lnSpc>
            </a:pPr>
            <a:endParaRPr lang="fr-FR" sz="2000" b="1" i="1" dirty="0"/>
          </a:p>
          <a:p>
            <a:pPr algn="ctr">
              <a:lnSpc>
                <a:spcPct val="100000"/>
              </a:lnSpc>
            </a:pPr>
            <a:endParaRPr lang="fr-FR" sz="2000" b="1" i="1" dirty="0" smtClean="0"/>
          </a:p>
          <a:p>
            <a:pPr algn="ctr">
              <a:lnSpc>
                <a:spcPct val="100000"/>
              </a:lnSpc>
            </a:pPr>
            <a:endParaRPr lang="fr-FR" sz="2000" b="1" i="1" dirty="0" smtClean="0"/>
          </a:p>
          <a:p>
            <a:pPr algn="ctr">
              <a:lnSpc>
                <a:spcPct val="100000"/>
              </a:lnSpc>
            </a:pPr>
            <a:endParaRPr lang="fr-FR" sz="3200" b="1" i="1" dirty="0"/>
          </a:p>
          <a:p>
            <a:pPr algn="ctr">
              <a:lnSpc>
                <a:spcPct val="100000"/>
              </a:lnSpc>
            </a:pPr>
            <a:endParaRPr sz="3200" dirty="0"/>
          </a:p>
        </p:txBody>
      </p:sp>
      <p:sp>
        <p:nvSpPr>
          <p:cNvPr id="8" name="CustomShape 2"/>
          <p:cNvSpPr/>
          <p:nvPr/>
        </p:nvSpPr>
        <p:spPr>
          <a:xfrm>
            <a:off x="504000" y="1752181"/>
            <a:ext cx="9360848" cy="4259904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 algn="r">
              <a:lnSpc>
                <a:spcPct val="100000"/>
              </a:lnSpc>
            </a:pPr>
            <a:endParaRPr dirty="0"/>
          </a:p>
        </p:txBody>
      </p:sp>
      <p:sp>
        <p:nvSpPr>
          <p:cNvPr id="9" name="CustomShape 2"/>
          <p:cNvSpPr/>
          <p:nvPr/>
        </p:nvSpPr>
        <p:spPr>
          <a:xfrm>
            <a:off x="143768" y="1654200"/>
            <a:ext cx="9934792" cy="5474961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 algn="just">
              <a:lnSpc>
                <a:spcPct val="100000"/>
              </a:lnSpc>
            </a:pPr>
            <a:endParaRPr sz="20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088" y="467469"/>
            <a:ext cx="3445049" cy="369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81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mage 258"/>
          <p:cNvPicPr/>
          <p:nvPr/>
        </p:nvPicPr>
        <p:blipFill>
          <a:blip r:embed="rId2"/>
          <a:stretch>
            <a:fillRect/>
          </a:stretch>
        </p:blipFill>
        <p:spPr>
          <a:xfrm>
            <a:off x="720" y="72000"/>
            <a:ext cx="10077840" cy="1582200"/>
          </a:xfrm>
          <a:prstGeom prst="rect">
            <a:avLst/>
          </a:prstGeom>
        </p:spPr>
      </p:pic>
      <p:pic>
        <p:nvPicPr>
          <p:cNvPr id="209" name="Image 262"/>
          <p:cNvPicPr/>
          <p:nvPr/>
        </p:nvPicPr>
        <p:blipFill>
          <a:blip r:embed="rId3"/>
          <a:stretch>
            <a:fillRect/>
          </a:stretch>
        </p:blipFill>
        <p:spPr>
          <a:xfrm>
            <a:off x="938520" y="216000"/>
            <a:ext cx="9142200" cy="70200"/>
          </a:xfrm>
          <a:prstGeom prst="rect">
            <a:avLst/>
          </a:prstGeom>
        </p:spPr>
      </p:pic>
      <p:sp>
        <p:nvSpPr>
          <p:cNvPr id="220" name="CustomShape 11"/>
          <p:cNvSpPr/>
          <p:nvPr/>
        </p:nvSpPr>
        <p:spPr>
          <a:xfrm>
            <a:off x="504000" y="1512000"/>
            <a:ext cx="9538200" cy="506520"/>
          </a:xfrm>
          <a:prstGeom prst="rect">
            <a:avLst/>
          </a:prstGeom>
          <a:noFill/>
        </p:spPr>
      </p:sp>
      <p:sp>
        <p:nvSpPr>
          <p:cNvPr id="6" name="CustomShape 1"/>
          <p:cNvSpPr/>
          <p:nvPr/>
        </p:nvSpPr>
        <p:spPr>
          <a:xfrm>
            <a:off x="3600000" y="200880"/>
            <a:ext cx="6384960" cy="912240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fr-FR" sz="2600" b="1" i="1" dirty="0" smtClean="0">
                <a:solidFill>
                  <a:srgbClr val="DC2300"/>
                </a:solidFill>
                <a:latin typeface="Constantia"/>
              </a:rPr>
              <a:t>Impact et dissémination</a:t>
            </a:r>
          </a:p>
          <a:p>
            <a:pPr algn="r">
              <a:lnSpc>
                <a:spcPct val="100000"/>
              </a:lnSpc>
            </a:pPr>
            <a:r>
              <a:rPr lang="fr-FR" sz="2600" b="1" i="1" dirty="0" smtClean="0">
                <a:solidFill>
                  <a:srgbClr val="DC2300"/>
                </a:solidFill>
                <a:latin typeface="Constantia"/>
              </a:rPr>
              <a:t>II.</a:t>
            </a:r>
          </a:p>
        </p:txBody>
      </p:sp>
      <p:sp>
        <p:nvSpPr>
          <p:cNvPr id="8" name="CustomShape 2"/>
          <p:cNvSpPr/>
          <p:nvPr/>
        </p:nvSpPr>
        <p:spPr>
          <a:xfrm>
            <a:off x="504000" y="1752181"/>
            <a:ext cx="9360848" cy="4259904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 algn="r">
              <a:lnSpc>
                <a:spcPct val="100000"/>
              </a:lnSpc>
            </a:pPr>
            <a:endParaRPr dirty="0"/>
          </a:p>
        </p:txBody>
      </p:sp>
      <p:sp>
        <p:nvSpPr>
          <p:cNvPr id="9" name="CustomShape 2"/>
          <p:cNvSpPr/>
          <p:nvPr/>
        </p:nvSpPr>
        <p:spPr>
          <a:xfrm>
            <a:off x="143768" y="2040212"/>
            <a:ext cx="9934792" cy="5268017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 marL="0" lvl="2" algn="just"/>
            <a:endParaRPr lang="fr-FR" sz="2000" dirty="0" smtClean="0"/>
          </a:p>
          <a:p>
            <a:pPr marL="0" lvl="2" algn="just"/>
            <a:endParaRPr lang="fr-FR" sz="2000" dirty="0" smtClean="0"/>
          </a:p>
          <a:p>
            <a:pPr marL="342900" lvl="2" indent="-342900" algn="just">
              <a:buFont typeface="Wingdings" panose="05000000000000000000" pitchFamily="2" charset="2"/>
              <a:buChar char="q"/>
            </a:pPr>
            <a:r>
              <a:rPr lang="fr-FR" sz="2000" dirty="0"/>
              <a:t>Retombées pour les </a:t>
            </a:r>
            <a:r>
              <a:rPr lang="fr-FR" sz="2000" b="1" dirty="0"/>
              <a:t>bailleurs</a:t>
            </a:r>
            <a:r>
              <a:rPr lang="fr-FR" sz="2000" dirty="0"/>
              <a:t> : visibilité, rayonnement, communication… </a:t>
            </a:r>
          </a:p>
          <a:p>
            <a:pPr marL="0" lvl="2" algn="just"/>
            <a:endParaRPr lang="fr-FR" sz="20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fr-FR" sz="2000" dirty="0" smtClean="0">
                <a:latin typeface="+mj-lt"/>
              </a:rPr>
              <a:t> </a:t>
            </a:r>
            <a:r>
              <a:rPr lang="fr-FR" sz="2000" b="1" dirty="0" smtClean="0">
                <a:latin typeface="+mj-lt"/>
              </a:rPr>
              <a:t>Pérennisation des partenariats</a:t>
            </a:r>
            <a:r>
              <a:rPr lang="fr-FR" sz="2000" dirty="0">
                <a:latin typeface="+mj-lt"/>
              </a:rPr>
              <a:t> </a:t>
            </a:r>
            <a:r>
              <a:rPr lang="fr-FR" sz="2000" dirty="0" smtClean="0">
                <a:latin typeface="+mj-lt"/>
              </a:rPr>
              <a:t>: développement de nouveaux projets communs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fr-FR" sz="2000" dirty="0"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fr-FR" sz="2000" b="1" dirty="0" smtClean="0">
                <a:latin typeface="+mj-lt"/>
              </a:rPr>
              <a:t> Impact sur </a:t>
            </a:r>
            <a:r>
              <a:rPr lang="fr-FR" sz="2000" b="1" dirty="0" smtClean="0"/>
              <a:t>la </a:t>
            </a:r>
            <a:r>
              <a:rPr lang="fr-FR" sz="2000" b="1" dirty="0"/>
              <a:t>coopération </a:t>
            </a:r>
            <a:r>
              <a:rPr lang="fr-FR" sz="2000" b="1" dirty="0" smtClean="0"/>
              <a:t>régionale/ internationale</a:t>
            </a:r>
            <a:r>
              <a:rPr lang="fr-FR" sz="2000" dirty="0"/>
              <a:t>, dire pourquoi le projet se </a:t>
            </a:r>
            <a:endParaRPr lang="fr-FR" sz="2000" dirty="0" smtClean="0"/>
          </a:p>
          <a:p>
            <a:pPr algn="just"/>
            <a:r>
              <a:rPr lang="fr-FR" sz="2000" dirty="0" smtClean="0"/>
              <a:t>fait dans </a:t>
            </a:r>
            <a:r>
              <a:rPr lang="fr-FR" sz="2000" dirty="0"/>
              <a:t>un </a:t>
            </a:r>
            <a:r>
              <a:rPr lang="fr-FR" sz="2000" dirty="0" smtClean="0"/>
              <a:t>contexte régional/international</a:t>
            </a:r>
          </a:p>
          <a:p>
            <a:pPr algn="just"/>
            <a:endParaRPr lang="fr-FR" sz="20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fr-FR" sz="2000" dirty="0" smtClean="0"/>
              <a:t> </a:t>
            </a:r>
            <a:r>
              <a:rPr lang="fr-FR" sz="2000" b="1" dirty="0" smtClean="0">
                <a:sym typeface="Wingdings 2"/>
              </a:rPr>
              <a:t>La </a:t>
            </a:r>
            <a:r>
              <a:rPr lang="fr-FR" sz="2000" b="1" dirty="0">
                <a:sym typeface="Wingdings 2"/>
              </a:rPr>
              <a:t>valorisation du projet</a:t>
            </a:r>
            <a:r>
              <a:rPr lang="fr-FR" sz="2000" dirty="0">
                <a:sym typeface="Wingdings 2"/>
              </a:rPr>
              <a:t>: dépôt de brevets, transfert de technologies, </a:t>
            </a:r>
            <a:endParaRPr lang="fr-FR" sz="2000" dirty="0" smtClean="0">
              <a:sym typeface="Wingdings 2"/>
            </a:endParaRPr>
          </a:p>
          <a:p>
            <a:pPr algn="just"/>
            <a:r>
              <a:rPr lang="fr-FR" sz="2000" dirty="0" smtClean="0">
                <a:sym typeface="Wingdings 2"/>
              </a:rPr>
              <a:t>production </a:t>
            </a:r>
            <a:r>
              <a:rPr lang="fr-FR" sz="2000" dirty="0">
                <a:sym typeface="Wingdings 2"/>
              </a:rPr>
              <a:t>et vente de produits, services,…</a:t>
            </a:r>
          </a:p>
          <a:p>
            <a:pPr algn="just"/>
            <a:endParaRPr lang="fr-FR" sz="20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fr-FR" sz="2000" dirty="0" smtClean="0">
              <a:latin typeface="+mj-lt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fr-FR" sz="2000" dirty="0" smtClean="0">
              <a:latin typeface="+mj-lt"/>
            </a:endParaRPr>
          </a:p>
          <a:p>
            <a:pPr lvl="1" algn="just"/>
            <a:endParaRPr lang="fr-FR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616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mage 258"/>
          <p:cNvPicPr/>
          <p:nvPr/>
        </p:nvPicPr>
        <p:blipFill>
          <a:blip r:embed="rId2"/>
          <a:stretch>
            <a:fillRect/>
          </a:stretch>
        </p:blipFill>
        <p:spPr>
          <a:xfrm>
            <a:off x="720" y="72000"/>
            <a:ext cx="10077840" cy="1582200"/>
          </a:xfrm>
          <a:prstGeom prst="rect">
            <a:avLst/>
          </a:prstGeom>
        </p:spPr>
      </p:pic>
      <p:pic>
        <p:nvPicPr>
          <p:cNvPr id="209" name="Image 262"/>
          <p:cNvPicPr/>
          <p:nvPr/>
        </p:nvPicPr>
        <p:blipFill>
          <a:blip r:embed="rId3"/>
          <a:stretch>
            <a:fillRect/>
          </a:stretch>
        </p:blipFill>
        <p:spPr>
          <a:xfrm>
            <a:off x="938520" y="216000"/>
            <a:ext cx="9142200" cy="70200"/>
          </a:xfrm>
          <a:prstGeom prst="rect">
            <a:avLst/>
          </a:prstGeom>
        </p:spPr>
      </p:pic>
      <p:sp>
        <p:nvSpPr>
          <p:cNvPr id="220" name="CustomShape 11"/>
          <p:cNvSpPr/>
          <p:nvPr/>
        </p:nvSpPr>
        <p:spPr>
          <a:xfrm>
            <a:off x="504000" y="1512000"/>
            <a:ext cx="9538200" cy="506520"/>
          </a:xfrm>
          <a:prstGeom prst="rect">
            <a:avLst/>
          </a:prstGeom>
          <a:noFill/>
        </p:spPr>
      </p:sp>
      <p:sp>
        <p:nvSpPr>
          <p:cNvPr id="6" name="CustomShape 1"/>
          <p:cNvSpPr/>
          <p:nvPr/>
        </p:nvSpPr>
        <p:spPr>
          <a:xfrm>
            <a:off x="3600000" y="200880"/>
            <a:ext cx="6384960" cy="912240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 algn="r"/>
            <a:r>
              <a:rPr lang="fr-FR" sz="2600" b="1" i="1" dirty="0" smtClean="0">
                <a:solidFill>
                  <a:srgbClr val="DC2300"/>
                </a:solidFill>
                <a:latin typeface="Constantia"/>
              </a:rPr>
              <a:t> </a:t>
            </a:r>
          </a:p>
        </p:txBody>
      </p:sp>
      <p:sp>
        <p:nvSpPr>
          <p:cNvPr id="8" name="CustomShape 2"/>
          <p:cNvSpPr/>
          <p:nvPr/>
        </p:nvSpPr>
        <p:spPr>
          <a:xfrm>
            <a:off x="504000" y="1752181"/>
            <a:ext cx="9360848" cy="4259904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endParaRPr dirty="0">
              <a:solidFill>
                <a:prstClr val="black"/>
              </a:solidFill>
            </a:endParaRPr>
          </a:p>
          <a:p>
            <a:pPr algn="r"/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CustomShape 2"/>
          <p:cNvSpPr/>
          <p:nvPr/>
        </p:nvSpPr>
        <p:spPr>
          <a:xfrm>
            <a:off x="143768" y="2040212"/>
            <a:ext cx="9934792" cy="5268017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 algn="ctr"/>
            <a:r>
              <a:rPr lang="fr-FR" sz="2800" b="1" dirty="0" smtClean="0">
                <a:solidFill>
                  <a:prstClr val="black"/>
                </a:solidFill>
              </a:rPr>
              <a:t> </a:t>
            </a:r>
            <a:endParaRPr lang="fr-FR" sz="2000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3768" y="2033636"/>
            <a:ext cx="972108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000" dirty="0"/>
              <a:t>Suivre </a:t>
            </a:r>
            <a:r>
              <a:rPr lang="fr-FR" sz="2000" b="1" dirty="0"/>
              <a:t>strictement</a:t>
            </a:r>
            <a:r>
              <a:rPr lang="fr-FR" sz="2000" dirty="0"/>
              <a:t> le cadre donné dans le guide du </a:t>
            </a:r>
            <a:r>
              <a:rPr lang="fr-FR" sz="2000" dirty="0" smtClean="0"/>
              <a:t>déposant et NE </a:t>
            </a:r>
            <a:r>
              <a:rPr lang="fr-FR" sz="2000" dirty="0"/>
              <a:t>PAS DEPASSER LE NOMBRE LIMITE DE </a:t>
            </a:r>
            <a:r>
              <a:rPr lang="fr-FR" sz="2000" dirty="0" smtClean="0"/>
              <a:t>PAGES ou de MOTS !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fr-FR" sz="2000" dirty="0"/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000" dirty="0" smtClean="0"/>
              <a:t> </a:t>
            </a:r>
            <a:r>
              <a:rPr lang="fr-FR" sz="2000" b="1" dirty="0" smtClean="0"/>
              <a:t>Répondre </a:t>
            </a:r>
            <a:r>
              <a:rPr lang="fr-FR" sz="2000" b="1" dirty="0"/>
              <a:t>de manière claire à TOUS les objectifs </a:t>
            </a:r>
            <a:r>
              <a:rPr lang="fr-FR" sz="2000" dirty="0"/>
              <a:t>et </a:t>
            </a:r>
            <a:r>
              <a:rPr lang="fr-FR" sz="2000" dirty="0" smtClean="0"/>
              <a:t>recommandations (fixés dans l’appel)  </a:t>
            </a:r>
            <a:r>
              <a:rPr lang="fr-FR" sz="2000" dirty="0"/>
              <a:t>et mettre en valeur ces réponses afin qu’on puisse les trouver rapidement</a:t>
            </a:r>
            <a:r>
              <a:rPr lang="fr-FR" sz="2000" dirty="0" smtClean="0"/>
              <a:t>.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fr-FR" sz="2000" dirty="0"/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000" dirty="0" smtClean="0"/>
              <a:t> Donner </a:t>
            </a:r>
            <a:r>
              <a:rPr lang="fr-FR" sz="2000" dirty="0"/>
              <a:t>des </a:t>
            </a:r>
            <a:r>
              <a:rPr lang="fr-FR" sz="2000" b="1" dirty="0"/>
              <a:t>informations vérifiables et mesurables </a:t>
            </a:r>
            <a:r>
              <a:rPr lang="fr-FR" sz="2000" dirty="0"/>
              <a:t>facilement, éviter le </a:t>
            </a:r>
            <a:r>
              <a:rPr lang="fr-FR" sz="2000" dirty="0" smtClean="0"/>
              <a:t>déclaratif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fr-FR" sz="2000" dirty="0"/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000" dirty="0" smtClean="0"/>
              <a:t> Proposer une </a:t>
            </a:r>
            <a:r>
              <a:rPr lang="fr-FR" sz="2000" b="1" dirty="0" smtClean="0"/>
              <a:t>méthodologie précise et rigoureuse</a:t>
            </a:r>
            <a:r>
              <a:rPr lang="fr-FR" sz="2000" dirty="0" smtClean="0"/>
              <a:t>, travailler </a:t>
            </a:r>
            <a:r>
              <a:rPr lang="fr-FR" sz="2000" dirty="0"/>
              <a:t>en mode </a:t>
            </a:r>
            <a:r>
              <a:rPr lang="fr-FR" sz="2000" dirty="0" smtClean="0"/>
              <a:t>projet. </a:t>
            </a:r>
            <a:endParaRPr lang="fr-FR" sz="2000" dirty="0"/>
          </a:p>
          <a:p>
            <a:pPr>
              <a:spcBef>
                <a:spcPts val="0"/>
              </a:spcBef>
            </a:pPr>
            <a:r>
              <a:rPr lang="fr-FR" sz="2000" dirty="0" smtClean="0"/>
              <a:t>Pour </a:t>
            </a:r>
            <a:r>
              <a:rPr lang="fr-FR" sz="2000" dirty="0"/>
              <a:t>chaque </a:t>
            </a:r>
            <a:r>
              <a:rPr lang="fr-FR" sz="2000" dirty="0" err="1" smtClean="0"/>
              <a:t>workpackage</a:t>
            </a:r>
            <a:r>
              <a:rPr lang="fr-FR" sz="2000" dirty="0" smtClean="0"/>
              <a:t>, définir : 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000" dirty="0" smtClean="0"/>
              <a:t>les </a:t>
            </a:r>
            <a:r>
              <a:rPr lang="fr-FR" sz="2000" dirty="0" smtClean="0"/>
              <a:t>objectifs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000" dirty="0" smtClean="0"/>
              <a:t>les </a:t>
            </a:r>
            <a:r>
              <a:rPr lang="fr-FR" sz="2000" dirty="0"/>
              <a:t>participants au projet et </a:t>
            </a:r>
            <a:r>
              <a:rPr lang="fr-FR" sz="2000" dirty="0" smtClean="0"/>
              <a:t>en fixer un </a:t>
            </a:r>
            <a:r>
              <a:rPr lang="fr-FR" sz="2000" dirty="0"/>
              <a:t>nombre raisonnable</a:t>
            </a:r>
            <a:r>
              <a:rPr lang="fr-FR" sz="2000" dirty="0" smtClean="0"/>
              <a:t>,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000" dirty="0" smtClean="0"/>
              <a:t>les </a:t>
            </a:r>
            <a:r>
              <a:rPr lang="fr-FR" sz="2000" dirty="0"/>
              <a:t>taches, </a:t>
            </a:r>
            <a:endParaRPr lang="fr-FR" sz="2000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000" dirty="0" smtClean="0"/>
              <a:t>les livrables</a:t>
            </a:r>
          </a:p>
          <a:p>
            <a:pPr>
              <a:spcBef>
                <a:spcPts val="0"/>
              </a:spcBef>
            </a:pPr>
            <a:endParaRPr lang="fr-FR" sz="2000" dirty="0"/>
          </a:p>
          <a:p>
            <a:endParaRPr lang="fr-FR" sz="2000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endParaRPr lang="fr-FR" sz="2000" dirty="0"/>
          </a:p>
          <a:p>
            <a:pPr lvl="1">
              <a:lnSpc>
                <a:spcPct val="90000"/>
              </a:lnSpc>
              <a:buClr>
                <a:srgbClr val="002060"/>
              </a:buClr>
              <a:buSzPct val="104000"/>
            </a:pPr>
            <a:endParaRPr lang="fr-FR" sz="2000" dirty="0"/>
          </a:p>
        </p:txBody>
      </p:sp>
      <p:sp>
        <p:nvSpPr>
          <p:cNvPr id="10" name="CustomShape 1"/>
          <p:cNvSpPr/>
          <p:nvPr/>
        </p:nvSpPr>
        <p:spPr>
          <a:xfrm>
            <a:off x="3752400" y="353280"/>
            <a:ext cx="6384960" cy="912240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fr-FR" sz="2600" b="1" i="1" dirty="0" smtClean="0">
                <a:solidFill>
                  <a:srgbClr val="DC2300"/>
                </a:solidFill>
                <a:latin typeface="Constantia"/>
              </a:rPr>
              <a:t>Quelques clés pour la rédaction d’un projet</a:t>
            </a:r>
          </a:p>
          <a:p>
            <a:pPr algn="r">
              <a:lnSpc>
                <a:spcPct val="100000"/>
              </a:lnSpc>
            </a:pPr>
            <a:r>
              <a:rPr lang="fr-FR" sz="2600" b="1" i="1" dirty="0" smtClean="0">
                <a:solidFill>
                  <a:srgbClr val="DC2300"/>
                </a:solidFill>
                <a:latin typeface="Constantia"/>
              </a:rPr>
              <a:t>I.</a:t>
            </a:r>
          </a:p>
          <a:p>
            <a:pPr algn="r">
              <a:lnSpc>
                <a:spcPct val="100000"/>
              </a:lnSpc>
            </a:pPr>
            <a:endParaRPr lang="fr-FR" sz="2600" b="1" i="1" dirty="0" smtClean="0">
              <a:solidFill>
                <a:srgbClr val="DC2300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00264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mage 258"/>
          <p:cNvPicPr/>
          <p:nvPr/>
        </p:nvPicPr>
        <p:blipFill>
          <a:blip r:embed="rId2"/>
          <a:stretch>
            <a:fillRect/>
          </a:stretch>
        </p:blipFill>
        <p:spPr>
          <a:xfrm>
            <a:off x="720" y="72000"/>
            <a:ext cx="10077840" cy="1582200"/>
          </a:xfrm>
          <a:prstGeom prst="rect">
            <a:avLst/>
          </a:prstGeom>
        </p:spPr>
      </p:pic>
      <p:pic>
        <p:nvPicPr>
          <p:cNvPr id="209" name="Image 262"/>
          <p:cNvPicPr/>
          <p:nvPr/>
        </p:nvPicPr>
        <p:blipFill>
          <a:blip r:embed="rId3"/>
          <a:stretch>
            <a:fillRect/>
          </a:stretch>
        </p:blipFill>
        <p:spPr>
          <a:xfrm>
            <a:off x="938520" y="216000"/>
            <a:ext cx="9142200" cy="70200"/>
          </a:xfrm>
          <a:prstGeom prst="rect">
            <a:avLst/>
          </a:prstGeom>
        </p:spPr>
      </p:pic>
      <p:sp>
        <p:nvSpPr>
          <p:cNvPr id="220" name="CustomShape 11"/>
          <p:cNvSpPr/>
          <p:nvPr/>
        </p:nvSpPr>
        <p:spPr>
          <a:xfrm>
            <a:off x="504000" y="1512000"/>
            <a:ext cx="9538200" cy="506520"/>
          </a:xfrm>
          <a:prstGeom prst="rect">
            <a:avLst/>
          </a:prstGeom>
          <a:noFill/>
        </p:spPr>
      </p:sp>
      <p:sp>
        <p:nvSpPr>
          <p:cNvPr id="6" name="CustomShape 1"/>
          <p:cNvSpPr/>
          <p:nvPr/>
        </p:nvSpPr>
        <p:spPr>
          <a:xfrm>
            <a:off x="3600000" y="200880"/>
            <a:ext cx="6384960" cy="912240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 algn="r"/>
            <a:r>
              <a:rPr lang="fr-FR" sz="2600" b="1" i="1" dirty="0" smtClean="0">
                <a:solidFill>
                  <a:srgbClr val="DC2300"/>
                </a:solidFill>
                <a:latin typeface="Constantia"/>
              </a:rPr>
              <a:t> </a:t>
            </a:r>
          </a:p>
        </p:txBody>
      </p:sp>
      <p:sp>
        <p:nvSpPr>
          <p:cNvPr id="8" name="CustomShape 2"/>
          <p:cNvSpPr/>
          <p:nvPr/>
        </p:nvSpPr>
        <p:spPr>
          <a:xfrm>
            <a:off x="504000" y="1752181"/>
            <a:ext cx="9360848" cy="4259904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endParaRPr dirty="0">
              <a:solidFill>
                <a:prstClr val="black"/>
              </a:solidFill>
            </a:endParaRPr>
          </a:p>
          <a:p>
            <a:pPr algn="r"/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CustomShape 2"/>
          <p:cNvSpPr/>
          <p:nvPr/>
        </p:nvSpPr>
        <p:spPr>
          <a:xfrm>
            <a:off x="143768" y="2040212"/>
            <a:ext cx="9934792" cy="5268017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 algn="ctr"/>
            <a:r>
              <a:rPr lang="fr-FR" sz="2800" b="1" dirty="0" smtClean="0">
                <a:solidFill>
                  <a:prstClr val="black"/>
                </a:solidFill>
              </a:rPr>
              <a:t> </a:t>
            </a:r>
            <a:endParaRPr lang="fr-FR" sz="2000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3768" y="2033636"/>
            <a:ext cx="9721080" cy="583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r-FR" sz="2000" dirty="0" smtClean="0"/>
              <a:t> Trouver un </a:t>
            </a:r>
            <a:r>
              <a:rPr lang="fr-FR" sz="2000" b="1" dirty="0"/>
              <a:t>titre </a:t>
            </a:r>
            <a:r>
              <a:rPr lang="fr-FR" sz="2000" dirty="0"/>
              <a:t>percutant, un acronyme prononçable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r-FR" sz="2000" dirty="0" smtClean="0"/>
              <a:t> Insérer un </a:t>
            </a:r>
            <a:r>
              <a:rPr lang="fr-FR" sz="2000" b="1" dirty="0"/>
              <a:t>résumé</a:t>
            </a:r>
            <a:r>
              <a:rPr lang="fr-FR" sz="2000" dirty="0"/>
              <a:t> reprenant l’état de l’art, la partie </a:t>
            </a:r>
            <a:r>
              <a:rPr lang="fr-FR" sz="2000" dirty="0" smtClean="0"/>
              <a:t>scientifique, </a:t>
            </a:r>
            <a:r>
              <a:rPr lang="fr-FR" sz="2000" dirty="0"/>
              <a:t>les objectifs, les résultats escomptés, l’impact et surtout répondant à </a:t>
            </a:r>
            <a:r>
              <a:rPr lang="fr-FR" sz="2000" u="sng" dirty="0"/>
              <a:t>tous</a:t>
            </a:r>
            <a:r>
              <a:rPr lang="fr-FR" sz="2000" dirty="0"/>
              <a:t> les objectifs fixés dans </a:t>
            </a:r>
            <a:r>
              <a:rPr lang="fr-FR" sz="2000" dirty="0" smtClean="0"/>
              <a:t>l’appel</a:t>
            </a:r>
            <a:endParaRPr lang="fr-FR" sz="2000" dirty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r-FR" sz="2000" dirty="0" smtClean="0"/>
              <a:t> Définir </a:t>
            </a:r>
            <a:r>
              <a:rPr lang="fr-FR" sz="2000" dirty="0"/>
              <a:t>les </a:t>
            </a:r>
            <a:r>
              <a:rPr lang="fr-FR" sz="2000" b="1" dirty="0"/>
              <a:t>abréviations</a:t>
            </a:r>
            <a:r>
              <a:rPr lang="fr-FR" sz="2000" dirty="0"/>
              <a:t> de façon claire (un tableau de </a:t>
            </a:r>
            <a:r>
              <a:rPr lang="fr-FR" sz="2000" dirty="0" err="1" smtClean="0"/>
              <a:t>celles-çi</a:t>
            </a:r>
            <a:r>
              <a:rPr lang="fr-FR" sz="2000" dirty="0" smtClean="0"/>
              <a:t> </a:t>
            </a:r>
            <a:r>
              <a:rPr lang="fr-FR" sz="2000" dirty="0"/>
              <a:t>en début de rédaction de projet est souhaitable</a:t>
            </a:r>
            <a:r>
              <a:rPr lang="fr-FR" sz="2000" dirty="0" smtClean="0"/>
              <a:t>)</a:t>
            </a:r>
            <a:endParaRPr lang="fr-FR" sz="2000" dirty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r-FR" sz="2000" dirty="0" smtClean="0"/>
              <a:t> Définir </a:t>
            </a:r>
            <a:r>
              <a:rPr lang="fr-FR" sz="2000" dirty="0"/>
              <a:t>une </a:t>
            </a:r>
            <a:r>
              <a:rPr lang="fr-FR" sz="2000" dirty="0" smtClean="0"/>
              <a:t>structure </a:t>
            </a:r>
            <a:r>
              <a:rPr lang="fr-FR" sz="2000" b="1" dirty="0" smtClean="0"/>
              <a:t>efficace</a:t>
            </a:r>
            <a:r>
              <a:rPr lang="fr-FR" sz="2000" dirty="0" smtClean="0"/>
              <a:t> de gouvernance impliquant les partenaires</a:t>
            </a:r>
            <a:endParaRPr lang="fr-FR" sz="2000" dirty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r-FR" sz="2000" dirty="0" smtClean="0"/>
              <a:t> Bien </a:t>
            </a:r>
            <a:r>
              <a:rPr lang="fr-FR" sz="2000" dirty="0"/>
              <a:t>répondre aux </a:t>
            </a:r>
            <a:r>
              <a:rPr lang="fr-FR" sz="2000" b="1" dirty="0"/>
              <a:t>critères d’impact</a:t>
            </a:r>
            <a:r>
              <a:rPr lang="fr-FR" sz="2000" dirty="0"/>
              <a:t>, définir </a:t>
            </a:r>
            <a:r>
              <a:rPr lang="fr-FR" sz="2000" b="1" dirty="0"/>
              <a:t>l’exploitation du projet</a:t>
            </a:r>
            <a:r>
              <a:rPr lang="fr-FR" sz="2000" dirty="0"/>
              <a:t>, sa </a:t>
            </a:r>
            <a:r>
              <a:rPr lang="fr-FR" sz="2000" b="1" dirty="0"/>
              <a:t>dissémination</a:t>
            </a:r>
            <a:r>
              <a:rPr lang="fr-FR" sz="2000" dirty="0" smtClean="0"/>
              <a:t>,..</a:t>
            </a:r>
            <a:endParaRPr lang="fr-FR" sz="2000" dirty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r-FR" sz="2000" dirty="0" smtClean="0"/>
              <a:t> Donner </a:t>
            </a:r>
            <a:r>
              <a:rPr lang="fr-FR" sz="2000" dirty="0"/>
              <a:t>des </a:t>
            </a:r>
            <a:r>
              <a:rPr lang="fr-FR" sz="2000" b="1" dirty="0" smtClean="0"/>
              <a:t>coûts </a:t>
            </a:r>
            <a:r>
              <a:rPr lang="fr-FR" sz="2000" b="1" dirty="0"/>
              <a:t>réalistes </a:t>
            </a:r>
            <a:r>
              <a:rPr lang="fr-FR" sz="2000" dirty="0"/>
              <a:t>qui rentrent dans le budget de l’appel et qui soient cohérents avec le projet</a:t>
            </a:r>
            <a:r>
              <a:rPr lang="fr-FR" sz="2000" dirty="0" smtClean="0"/>
              <a:t>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r-FR" sz="2000" dirty="0"/>
              <a:t> </a:t>
            </a:r>
            <a:r>
              <a:rPr lang="fr-FR" sz="2000" dirty="0" smtClean="0"/>
              <a:t>Aérer le document !!</a:t>
            </a:r>
            <a:endParaRPr lang="fr-FR" sz="2000" dirty="0"/>
          </a:p>
          <a:p>
            <a:pPr>
              <a:spcBef>
                <a:spcPts val="600"/>
              </a:spcBef>
            </a:pPr>
            <a:endParaRPr lang="fr-FR" sz="2000" dirty="0"/>
          </a:p>
          <a:p>
            <a:pPr>
              <a:spcBef>
                <a:spcPts val="0"/>
              </a:spcBef>
            </a:pPr>
            <a:endParaRPr lang="fr-FR" sz="2000" b="1" dirty="0">
              <a:solidFill>
                <a:srgbClr val="FF0000"/>
              </a:solidFill>
            </a:endParaRPr>
          </a:p>
          <a:p>
            <a:pPr algn="ctr"/>
            <a:r>
              <a:rPr lang="fr-FR" sz="2000" b="1" dirty="0">
                <a:solidFill>
                  <a:srgbClr val="FF0000"/>
                </a:solidFill>
                <a:sym typeface="Wingdings" pitchFamily="2" charset="2"/>
              </a:rPr>
              <a:t>Faciliter le plus possible le travail fastidieux des évaluateurs</a:t>
            </a:r>
            <a:endParaRPr lang="fr-FR" sz="2000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endParaRPr lang="fr-FR" sz="2000" dirty="0"/>
          </a:p>
          <a:p>
            <a:pPr lvl="1">
              <a:lnSpc>
                <a:spcPct val="90000"/>
              </a:lnSpc>
              <a:buClr>
                <a:srgbClr val="002060"/>
              </a:buClr>
              <a:buSzPct val="104000"/>
            </a:pPr>
            <a:endParaRPr lang="fr-FR" sz="2000" dirty="0"/>
          </a:p>
        </p:txBody>
      </p:sp>
      <p:sp>
        <p:nvSpPr>
          <p:cNvPr id="10" name="CustomShape 1"/>
          <p:cNvSpPr/>
          <p:nvPr/>
        </p:nvSpPr>
        <p:spPr>
          <a:xfrm>
            <a:off x="3752400" y="353280"/>
            <a:ext cx="6384960" cy="912240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fr-FR" sz="2600" b="1" i="1" dirty="0" smtClean="0">
                <a:solidFill>
                  <a:srgbClr val="DC2300"/>
                </a:solidFill>
                <a:latin typeface="Constantia"/>
              </a:rPr>
              <a:t>Quelques clés pour la rédaction d’un projet</a:t>
            </a:r>
          </a:p>
          <a:p>
            <a:pPr algn="r">
              <a:lnSpc>
                <a:spcPct val="100000"/>
              </a:lnSpc>
            </a:pPr>
            <a:r>
              <a:rPr lang="fr-FR" sz="2600" b="1" i="1" dirty="0" smtClean="0">
                <a:solidFill>
                  <a:srgbClr val="DC2300"/>
                </a:solidFill>
                <a:latin typeface="Constantia"/>
              </a:rPr>
              <a:t>II</a:t>
            </a:r>
          </a:p>
          <a:p>
            <a:pPr algn="r">
              <a:lnSpc>
                <a:spcPct val="100000"/>
              </a:lnSpc>
            </a:pPr>
            <a:endParaRPr lang="fr-FR" sz="2600" b="1" i="1" dirty="0" smtClean="0">
              <a:solidFill>
                <a:srgbClr val="DC2300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49187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mage 258"/>
          <p:cNvPicPr/>
          <p:nvPr/>
        </p:nvPicPr>
        <p:blipFill>
          <a:blip r:embed="rId2"/>
          <a:stretch>
            <a:fillRect/>
          </a:stretch>
        </p:blipFill>
        <p:spPr>
          <a:xfrm>
            <a:off x="720" y="72000"/>
            <a:ext cx="10077840" cy="1582200"/>
          </a:xfrm>
          <a:prstGeom prst="rect">
            <a:avLst/>
          </a:prstGeom>
        </p:spPr>
      </p:pic>
      <p:pic>
        <p:nvPicPr>
          <p:cNvPr id="209" name="Image 262"/>
          <p:cNvPicPr/>
          <p:nvPr/>
        </p:nvPicPr>
        <p:blipFill>
          <a:blip r:embed="rId3"/>
          <a:stretch>
            <a:fillRect/>
          </a:stretch>
        </p:blipFill>
        <p:spPr>
          <a:xfrm>
            <a:off x="938520" y="216000"/>
            <a:ext cx="9142200" cy="70200"/>
          </a:xfrm>
          <a:prstGeom prst="rect">
            <a:avLst/>
          </a:prstGeom>
        </p:spPr>
      </p:pic>
      <p:sp>
        <p:nvSpPr>
          <p:cNvPr id="220" name="CustomShape 11"/>
          <p:cNvSpPr/>
          <p:nvPr/>
        </p:nvSpPr>
        <p:spPr>
          <a:xfrm>
            <a:off x="504000" y="1512000"/>
            <a:ext cx="9538200" cy="506520"/>
          </a:xfrm>
          <a:prstGeom prst="rect">
            <a:avLst/>
          </a:prstGeom>
          <a:noFill/>
        </p:spPr>
      </p:sp>
      <p:sp>
        <p:nvSpPr>
          <p:cNvPr id="6" name="CustomShape 1"/>
          <p:cNvSpPr/>
          <p:nvPr/>
        </p:nvSpPr>
        <p:spPr>
          <a:xfrm>
            <a:off x="3600000" y="200880"/>
            <a:ext cx="6384960" cy="912240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fr-FR" sz="2600" b="1" i="1" dirty="0" smtClean="0">
                <a:solidFill>
                  <a:srgbClr val="DC2300"/>
                </a:solidFill>
                <a:latin typeface="Constantia"/>
              </a:rPr>
              <a:t>Quelques clés pour le suivi et la gestion du projet</a:t>
            </a:r>
          </a:p>
          <a:p>
            <a:pPr algn="r">
              <a:lnSpc>
                <a:spcPct val="100000"/>
              </a:lnSpc>
            </a:pPr>
            <a:r>
              <a:rPr lang="fr-FR" sz="2600" b="1" i="1" dirty="0" smtClean="0">
                <a:solidFill>
                  <a:srgbClr val="DC2300"/>
                </a:solidFill>
                <a:latin typeface="Constantia"/>
              </a:rPr>
              <a:t>La gouvernance I.</a:t>
            </a:r>
          </a:p>
          <a:p>
            <a:pPr algn="r">
              <a:lnSpc>
                <a:spcPct val="100000"/>
              </a:lnSpc>
            </a:pPr>
            <a:endParaRPr lang="fr-FR" sz="2600" b="1" i="1" dirty="0" smtClean="0">
              <a:solidFill>
                <a:srgbClr val="DC2300"/>
              </a:solidFill>
              <a:latin typeface="Constantia"/>
            </a:endParaRPr>
          </a:p>
        </p:txBody>
      </p:sp>
      <p:sp>
        <p:nvSpPr>
          <p:cNvPr id="8" name="CustomShape 2"/>
          <p:cNvSpPr/>
          <p:nvPr/>
        </p:nvSpPr>
        <p:spPr>
          <a:xfrm>
            <a:off x="504000" y="1752181"/>
            <a:ext cx="9360848" cy="4259904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 algn="r">
              <a:lnSpc>
                <a:spcPct val="100000"/>
              </a:lnSpc>
            </a:pPr>
            <a:endParaRPr dirty="0"/>
          </a:p>
        </p:txBody>
      </p:sp>
      <p:sp>
        <p:nvSpPr>
          <p:cNvPr id="9" name="CustomShape 2"/>
          <p:cNvSpPr/>
          <p:nvPr/>
        </p:nvSpPr>
        <p:spPr>
          <a:xfrm>
            <a:off x="143768" y="2040212"/>
            <a:ext cx="9934792" cy="5268017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endParaRPr lang="fr-FR" sz="2000" dirty="0">
              <a:latin typeface="+mj-lt"/>
            </a:endParaRPr>
          </a:p>
          <a:p>
            <a:pPr algn="just">
              <a:lnSpc>
                <a:spcPct val="100000"/>
              </a:lnSpc>
            </a:pPr>
            <a:endParaRPr lang="fr-FR" sz="2000" dirty="0" smtClean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3768" y="1997922"/>
            <a:ext cx="9577063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4982" indent="-314982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fr-FR" altLang="fr-FR" sz="2000" b="1" dirty="0">
                <a:latin typeface="Arial" charset="0"/>
              </a:rPr>
              <a:t>Gouvernance assumée : </a:t>
            </a:r>
            <a:r>
              <a:rPr lang="fr-FR" altLang="fr-FR" sz="2000" dirty="0">
                <a:latin typeface="Arial" charset="0"/>
              </a:rPr>
              <a:t>Le coordonnateur, plaque tournante du </a:t>
            </a:r>
            <a:r>
              <a:rPr lang="fr-FR" altLang="fr-FR" sz="2000" dirty="0" smtClean="0">
                <a:latin typeface="Arial" charset="0"/>
              </a:rPr>
              <a:t>programme</a:t>
            </a:r>
          </a:p>
          <a:p>
            <a:pPr marL="314982" indent="-314982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endParaRPr lang="fr-FR" altLang="fr-FR" sz="2000" b="1" dirty="0">
              <a:latin typeface="Arial" charset="0"/>
            </a:endParaRP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FR" altLang="fr-FR" sz="2000" b="1" dirty="0" smtClean="0">
                <a:latin typeface="Arial" charset="0"/>
              </a:rPr>
              <a:t> Lien </a:t>
            </a:r>
            <a:r>
              <a:rPr lang="fr-FR" altLang="fr-FR" sz="2000" b="1" dirty="0">
                <a:latin typeface="Arial" charset="0"/>
              </a:rPr>
              <a:t>avec tous les </a:t>
            </a:r>
            <a:r>
              <a:rPr lang="fr-FR" altLang="fr-FR" sz="2000" b="1" dirty="0" smtClean="0">
                <a:latin typeface="Arial" charset="0"/>
              </a:rPr>
              <a:t>partenaires</a:t>
            </a:r>
            <a:r>
              <a:rPr lang="fr-FR" altLang="fr-FR" sz="2000" b="1" dirty="0">
                <a:latin typeface="Arial" charset="0"/>
              </a:rPr>
              <a:t> </a:t>
            </a:r>
            <a:r>
              <a:rPr lang="fr-FR" altLang="fr-FR" sz="2000" b="1" dirty="0" smtClean="0">
                <a:latin typeface="Arial" charset="0"/>
              </a:rPr>
              <a:t>:</a:t>
            </a:r>
          </a:p>
          <a:p>
            <a:pPr marL="1257300" lvl="2" indent="-34290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fr-FR" altLang="fr-FR" sz="2000" b="1" dirty="0">
                <a:latin typeface="Arial" charset="0"/>
              </a:rPr>
              <a:t> </a:t>
            </a:r>
            <a:r>
              <a:rPr lang="fr-FR" altLang="fr-FR" sz="2000" dirty="0" smtClean="0">
                <a:latin typeface="Arial" charset="0"/>
              </a:rPr>
              <a:t>Pertinence </a:t>
            </a:r>
            <a:r>
              <a:rPr lang="fr-FR" altLang="fr-FR" sz="2000" dirty="0">
                <a:latin typeface="Arial" charset="0"/>
              </a:rPr>
              <a:t>du choix </a:t>
            </a:r>
            <a:r>
              <a:rPr lang="fr-FR" altLang="fr-FR" sz="2000" dirty="0" smtClean="0">
                <a:latin typeface="Arial" charset="0"/>
              </a:rPr>
              <a:t>d’un coordonnateur local </a:t>
            </a:r>
            <a:r>
              <a:rPr lang="fr-FR" altLang="fr-FR" sz="2000" dirty="0" smtClean="0">
                <a:latin typeface="Arial" charset="0"/>
              </a:rPr>
              <a:t>(par partenaire) car </a:t>
            </a:r>
            <a:r>
              <a:rPr lang="fr-FR" altLang="fr-FR" sz="2000" dirty="0">
                <a:latin typeface="Arial" charset="0"/>
              </a:rPr>
              <a:t>réactivité et disponibilité indispensables</a:t>
            </a:r>
            <a:r>
              <a:rPr lang="fr-FR" altLang="fr-FR" sz="2000" dirty="0" smtClean="0">
                <a:latin typeface="Arial" charset="0"/>
              </a:rPr>
              <a:t>.</a:t>
            </a:r>
          </a:p>
          <a:p>
            <a:pPr marL="1257300" lvl="2" indent="-34290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fr-FR" altLang="fr-FR" sz="2000" dirty="0">
                <a:latin typeface="Arial" charset="0"/>
              </a:rPr>
              <a:t> </a:t>
            </a:r>
            <a:r>
              <a:rPr lang="fr-FR" altLang="fr-FR" sz="2000" dirty="0" smtClean="0">
                <a:latin typeface="Arial" charset="0"/>
              </a:rPr>
              <a:t>Bien </a:t>
            </a:r>
            <a:r>
              <a:rPr lang="fr-FR" altLang="fr-FR" sz="2000" dirty="0">
                <a:latin typeface="Arial" charset="0"/>
              </a:rPr>
              <a:t>identifier les rapports hiérarchiques et les modes de </a:t>
            </a:r>
            <a:r>
              <a:rPr lang="fr-FR" altLang="fr-FR" sz="2000" dirty="0" smtClean="0">
                <a:latin typeface="Arial" charset="0"/>
              </a:rPr>
              <a:t>fonctionnement</a:t>
            </a:r>
            <a:endParaRPr lang="fr-FR" altLang="fr-FR" sz="2000" dirty="0">
              <a:latin typeface="Arial" charset="0"/>
            </a:endParaRP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FR" altLang="fr-FR" sz="2000" dirty="0" smtClean="0">
                <a:latin typeface="Arial" charset="0"/>
              </a:rPr>
              <a:t> </a:t>
            </a:r>
            <a:r>
              <a:rPr lang="fr-FR" altLang="fr-FR" sz="2000" b="1" dirty="0" smtClean="0">
                <a:latin typeface="Arial" charset="0"/>
              </a:rPr>
              <a:t>Lien </a:t>
            </a:r>
            <a:r>
              <a:rPr lang="fr-FR" altLang="fr-FR" sz="2000" b="1" dirty="0">
                <a:latin typeface="Arial" charset="0"/>
              </a:rPr>
              <a:t>avec </a:t>
            </a:r>
            <a:r>
              <a:rPr lang="fr-FR" altLang="fr-FR" sz="2000" b="1" dirty="0" smtClean="0">
                <a:latin typeface="Arial" charset="0"/>
              </a:rPr>
              <a:t>le/les bailleurs</a:t>
            </a:r>
            <a:endParaRPr lang="fr-FR" altLang="fr-FR" sz="2000" b="1" dirty="0">
              <a:latin typeface="Arial" charset="0"/>
            </a:endParaRP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FR" altLang="fr-FR" sz="2000" b="1" dirty="0" smtClean="0">
                <a:latin typeface="Arial" charset="0"/>
              </a:rPr>
              <a:t> Assure </a:t>
            </a:r>
            <a:r>
              <a:rPr lang="fr-FR" altLang="fr-FR" sz="2000" b="1" dirty="0">
                <a:latin typeface="Arial" charset="0"/>
              </a:rPr>
              <a:t>(en grande partie)  la gestion administrative et  </a:t>
            </a:r>
            <a:r>
              <a:rPr lang="fr-FR" altLang="fr-FR" sz="2000" b="1" dirty="0" smtClean="0">
                <a:latin typeface="Arial" charset="0"/>
              </a:rPr>
              <a:t>financière</a:t>
            </a: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FR" altLang="fr-FR" sz="2000" b="1" dirty="0">
                <a:latin typeface="Arial" charset="0"/>
              </a:rPr>
              <a:t> </a:t>
            </a:r>
            <a:r>
              <a:rPr lang="fr-FR" altLang="fr-FR" sz="2000" b="1" i="1" dirty="0" smtClean="0">
                <a:latin typeface="Arial" charset="0"/>
              </a:rPr>
              <a:t>Le </a:t>
            </a:r>
            <a:r>
              <a:rPr lang="fr-FR" altLang="fr-FR" sz="2000" b="1" i="1" dirty="0">
                <a:latin typeface="Arial" charset="0"/>
              </a:rPr>
              <a:t>soutien institutionnel est  « fondamental » </a:t>
            </a:r>
            <a:r>
              <a:rPr lang="fr-FR" altLang="fr-FR" sz="2000" b="1" i="1" dirty="0" smtClean="0">
                <a:latin typeface="Arial" charset="0"/>
              </a:rPr>
              <a:t>!</a:t>
            </a:r>
          </a:p>
          <a:p>
            <a:pPr marL="1257300" lvl="2" indent="-34290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fr-FR" altLang="fr-FR" sz="2000" b="1" i="1" dirty="0">
                <a:latin typeface="Arial" charset="0"/>
              </a:rPr>
              <a:t> </a:t>
            </a:r>
            <a:r>
              <a:rPr lang="fr-FR" altLang="fr-FR" sz="2000" dirty="0" smtClean="0">
                <a:latin typeface="Arial" charset="0"/>
              </a:rPr>
              <a:t>Mise </a:t>
            </a:r>
            <a:r>
              <a:rPr lang="fr-FR" altLang="fr-FR" sz="2000" dirty="0">
                <a:latin typeface="Arial" charset="0"/>
              </a:rPr>
              <a:t>en place en local de la stratégie de management du projet, en accord avec le projet </a:t>
            </a:r>
            <a:r>
              <a:rPr lang="fr-FR" altLang="fr-FR" sz="2000" dirty="0" smtClean="0">
                <a:latin typeface="Arial" charset="0"/>
              </a:rPr>
              <a:t>initial</a:t>
            </a:r>
          </a:p>
          <a:p>
            <a:pPr marL="1257300" lvl="2" indent="-34290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fr-FR" altLang="fr-FR" sz="2000" dirty="0">
                <a:latin typeface="Arial" charset="0"/>
              </a:rPr>
              <a:t> </a:t>
            </a:r>
            <a:r>
              <a:rPr lang="fr-FR" altLang="fr-FR" sz="2000" b="1" dirty="0" smtClean="0">
                <a:latin typeface="Arial" charset="0"/>
              </a:rPr>
              <a:t>Binôme </a:t>
            </a:r>
            <a:r>
              <a:rPr lang="fr-FR" altLang="fr-FR" sz="2000" b="1" dirty="0">
                <a:latin typeface="Arial" charset="0"/>
              </a:rPr>
              <a:t>de pilotage </a:t>
            </a:r>
            <a:r>
              <a:rPr lang="fr-FR" altLang="fr-FR" sz="2000" dirty="0">
                <a:latin typeface="Arial" charset="0"/>
              </a:rPr>
              <a:t>: coordonnateur–Ingénieur de projet , répartition des </a:t>
            </a:r>
            <a:r>
              <a:rPr lang="fr-FR" altLang="fr-FR" sz="2000" dirty="0" smtClean="0">
                <a:latin typeface="Arial" charset="0"/>
              </a:rPr>
              <a:t>rôles</a:t>
            </a:r>
          </a:p>
          <a:p>
            <a:pPr marL="1257300" lvl="2" indent="-34290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fr-FR" altLang="fr-FR" sz="2000" dirty="0">
                <a:latin typeface="Arial" charset="0"/>
              </a:rPr>
              <a:t> </a:t>
            </a:r>
            <a:r>
              <a:rPr lang="fr-FR" altLang="fr-FR" sz="2000" dirty="0" smtClean="0">
                <a:latin typeface="Arial" charset="0"/>
              </a:rPr>
              <a:t>Investissement </a:t>
            </a:r>
            <a:r>
              <a:rPr lang="fr-FR" altLang="fr-FR" sz="2000" dirty="0">
                <a:latin typeface="Arial" charset="0"/>
              </a:rPr>
              <a:t>RH souvent beaucoup plus important que prévu </a:t>
            </a:r>
            <a:r>
              <a:rPr lang="fr-FR" altLang="fr-FR" sz="2000" dirty="0" smtClean="0">
                <a:latin typeface="Arial" charset="0"/>
              </a:rPr>
              <a:t>!!</a:t>
            </a: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FR" altLang="fr-FR" sz="2000" dirty="0">
                <a:latin typeface="Arial" charset="0"/>
              </a:rPr>
              <a:t> </a:t>
            </a:r>
            <a:r>
              <a:rPr lang="fr-FR" altLang="fr-FR" sz="2000" b="1" dirty="0" smtClean="0">
                <a:latin typeface="Arial" charset="0"/>
              </a:rPr>
              <a:t>Donne </a:t>
            </a:r>
            <a:r>
              <a:rPr lang="fr-FR" altLang="fr-FR" sz="2000" b="1" dirty="0">
                <a:latin typeface="Arial" charset="0"/>
              </a:rPr>
              <a:t>le tempo pour la mise en œuvre des activités</a:t>
            </a:r>
          </a:p>
          <a:p>
            <a:pPr lvl="1">
              <a:spcBef>
                <a:spcPct val="0"/>
              </a:spcBef>
              <a:buClr>
                <a:srgbClr val="FFC000"/>
              </a:buClr>
              <a:defRPr/>
            </a:pPr>
            <a:endParaRPr lang="fr-FR" altLang="fr-FR" sz="1500" b="1" i="1" dirty="0" smtClean="0">
              <a:latin typeface="Arial" charset="0"/>
            </a:endParaRPr>
          </a:p>
          <a:p>
            <a:pPr lvl="1">
              <a:spcBef>
                <a:spcPct val="0"/>
              </a:spcBef>
              <a:buClr>
                <a:srgbClr val="FFC000"/>
              </a:buClr>
              <a:defRPr/>
            </a:pPr>
            <a:endParaRPr lang="fr-FR" altLang="fr-FR" sz="1500" b="1" i="1" dirty="0">
              <a:latin typeface="Arial" charset="0"/>
            </a:endParaRPr>
          </a:p>
          <a:p>
            <a:pPr>
              <a:spcBef>
                <a:spcPct val="0"/>
              </a:spcBef>
              <a:buClr>
                <a:srgbClr val="FFC000"/>
              </a:buClr>
              <a:defRPr/>
            </a:pPr>
            <a:endParaRPr lang="fr-FR" altLang="fr-FR" sz="1300" b="1" dirty="0">
              <a:latin typeface="Arial" charset="0"/>
            </a:endParaRPr>
          </a:p>
          <a:p>
            <a:pPr lvl="1">
              <a:spcBef>
                <a:spcPct val="0"/>
              </a:spcBef>
              <a:buClr>
                <a:srgbClr val="FFC000"/>
              </a:buClr>
              <a:defRPr/>
            </a:pPr>
            <a:endParaRPr lang="fr-FR" altLang="fr-FR" sz="1300" b="1" dirty="0">
              <a:latin typeface="Arial" charset="0"/>
            </a:endParaRPr>
          </a:p>
          <a:p>
            <a:pPr>
              <a:spcBef>
                <a:spcPct val="0"/>
              </a:spcBef>
              <a:buClr>
                <a:srgbClr val="FFC000"/>
              </a:buClr>
              <a:defRPr/>
            </a:pPr>
            <a:endParaRPr lang="fr-FR" altLang="fr-FR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6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mage 258"/>
          <p:cNvPicPr/>
          <p:nvPr/>
        </p:nvPicPr>
        <p:blipFill>
          <a:blip r:embed="rId2"/>
          <a:stretch>
            <a:fillRect/>
          </a:stretch>
        </p:blipFill>
        <p:spPr>
          <a:xfrm>
            <a:off x="720" y="72000"/>
            <a:ext cx="10077840" cy="1582200"/>
          </a:xfrm>
          <a:prstGeom prst="rect">
            <a:avLst/>
          </a:prstGeom>
        </p:spPr>
      </p:pic>
      <p:pic>
        <p:nvPicPr>
          <p:cNvPr id="209" name="Image 262"/>
          <p:cNvPicPr/>
          <p:nvPr/>
        </p:nvPicPr>
        <p:blipFill>
          <a:blip r:embed="rId3"/>
          <a:stretch>
            <a:fillRect/>
          </a:stretch>
        </p:blipFill>
        <p:spPr>
          <a:xfrm>
            <a:off x="938520" y="216000"/>
            <a:ext cx="9142200" cy="70200"/>
          </a:xfrm>
          <a:prstGeom prst="rect">
            <a:avLst/>
          </a:prstGeom>
        </p:spPr>
      </p:pic>
      <p:sp>
        <p:nvSpPr>
          <p:cNvPr id="220" name="CustomShape 11"/>
          <p:cNvSpPr/>
          <p:nvPr/>
        </p:nvSpPr>
        <p:spPr>
          <a:xfrm>
            <a:off x="504000" y="1512000"/>
            <a:ext cx="9538200" cy="506520"/>
          </a:xfrm>
          <a:prstGeom prst="rect">
            <a:avLst/>
          </a:prstGeom>
          <a:noFill/>
        </p:spPr>
      </p:sp>
      <p:sp>
        <p:nvSpPr>
          <p:cNvPr id="6" name="CustomShape 1"/>
          <p:cNvSpPr/>
          <p:nvPr/>
        </p:nvSpPr>
        <p:spPr>
          <a:xfrm>
            <a:off x="3600000" y="200880"/>
            <a:ext cx="6384960" cy="912240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fr-FR" sz="2600" b="1" i="1" dirty="0" smtClean="0">
                <a:solidFill>
                  <a:srgbClr val="DC2300"/>
                </a:solidFill>
                <a:latin typeface="Constantia"/>
              </a:rPr>
              <a:t>Quelques clés pour le suivi et la gestion du projet</a:t>
            </a:r>
          </a:p>
          <a:p>
            <a:pPr algn="r">
              <a:lnSpc>
                <a:spcPct val="100000"/>
              </a:lnSpc>
            </a:pPr>
            <a:r>
              <a:rPr lang="fr-FR" sz="2600" b="1" i="1" dirty="0" smtClean="0">
                <a:solidFill>
                  <a:srgbClr val="DC2300"/>
                </a:solidFill>
                <a:latin typeface="Constantia"/>
              </a:rPr>
              <a:t>La gouvernance II.</a:t>
            </a:r>
          </a:p>
          <a:p>
            <a:pPr algn="r">
              <a:lnSpc>
                <a:spcPct val="100000"/>
              </a:lnSpc>
            </a:pPr>
            <a:endParaRPr lang="fr-FR" sz="2600" b="1" i="1" dirty="0" smtClean="0">
              <a:solidFill>
                <a:srgbClr val="DC2300"/>
              </a:solidFill>
              <a:latin typeface="Constantia"/>
            </a:endParaRPr>
          </a:p>
        </p:txBody>
      </p:sp>
      <p:sp>
        <p:nvSpPr>
          <p:cNvPr id="8" name="CustomShape 2"/>
          <p:cNvSpPr/>
          <p:nvPr/>
        </p:nvSpPr>
        <p:spPr>
          <a:xfrm>
            <a:off x="504000" y="1752181"/>
            <a:ext cx="9360848" cy="4259904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 algn="r">
              <a:lnSpc>
                <a:spcPct val="100000"/>
              </a:lnSpc>
            </a:pPr>
            <a:endParaRPr dirty="0"/>
          </a:p>
        </p:txBody>
      </p:sp>
      <p:sp>
        <p:nvSpPr>
          <p:cNvPr id="9" name="CustomShape 2"/>
          <p:cNvSpPr/>
          <p:nvPr/>
        </p:nvSpPr>
        <p:spPr>
          <a:xfrm>
            <a:off x="143768" y="2040212"/>
            <a:ext cx="9934792" cy="5268017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endParaRPr lang="fr-FR" sz="2000" dirty="0">
              <a:latin typeface="+mj-lt"/>
            </a:endParaRPr>
          </a:p>
          <a:p>
            <a:pPr algn="just">
              <a:lnSpc>
                <a:spcPct val="100000"/>
              </a:lnSpc>
            </a:pPr>
            <a:endParaRPr lang="fr-FR" sz="2000" dirty="0" smtClean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3768" y="1475581"/>
            <a:ext cx="9577063" cy="617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FFC000"/>
              </a:buClr>
              <a:defRPr/>
            </a:pPr>
            <a:endParaRPr lang="fr-FR" altLang="fr-FR" sz="1500" b="1" i="1" dirty="0">
              <a:latin typeface="Arial" charset="0"/>
            </a:endParaRPr>
          </a:p>
          <a:p>
            <a:pPr marL="314982" indent="-314982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fr-FR" altLang="fr-FR" sz="2000" b="1" dirty="0">
                <a:latin typeface="Arial" charset="0"/>
              </a:rPr>
              <a:t>Gouvernance partagée : </a:t>
            </a:r>
            <a:endParaRPr lang="fr-FR" altLang="fr-FR" sz="2000" b="1" dirty="0" smtClean="0">
              <a:latin typeface="Arial" charset="0"/>
            </a:endParaRPr>
          </a:p>
          <a:p>
            <a:pPr marL="314982" indent="-314982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endParaRPr lang="fr-FR" altLang="fr-FR" sz="2000" b="1" dirty="0">
              <a:latin typeface="Arial" charset="0"/>
            </a:endParaRP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FR" altLang="fr-FR" sz="2000" b="1" dirty="0" smtClean="0">
                <a:latin typeface="Arial" charset="0"/>
              </a:rPr>
              <a:t> Présence indispensable d’un correspondant/coordonnateur  « local » chez chaque partenaire </a:t>
            </a:r>
            <a:r>
              <a:rPr lang="fr-FR" altLang="fr-FR" sz="2000" dirty="0" smtClean="0">
                <a:latin typeface="Arial" charset="0"/>
              </a:rPr>
              <a:t>( qui soit disponible…)</a:t>
            </a:r>
          </a:p>
          <a:p>
            <a:pPr marL="314982" indent="-314982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endParaRPr lang="fr-FR" altLang="fr-FR" sz="2000" b="1" dirty="0">
              <a:latin typeface="Arial" charset="0"/>
            </a:endParaRP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FR" altLang="fr-FR" sz="2000" b="1" dirty="0" smtClean="0">
                <a:latin typeface="Arial" charset="0"/>
              </a:rPr>
              <a:t>Les </a:t>
            </a:r>
            <a:r>
              <a:rPr lang="fr-FR" altLang="fr-FR" sz="2000" b="1" dirty="0">
                <a:latin typeface="Arial" charset="0"/>
              </a:rPr>
              <a:t>comités de pilotage,  de sélection, de </a:t>
            </a:r>
            <a:r>
              <a:rPr lang="fr-FR" altLang="fr-FR" sz="2000" b="1" dirty="0" smtClean="0">
                <a:latin typeface="Arial" charset="0"/>
              </a:rPr>
              <a:t>coordination, de liaison</a:t>
            </a:r>
          </a:p>
          <a:p>
            <a:pPr marL="1257300" lvl="2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FR" altLang="fr-FR" sz="2000" b="1" dirty="0">
                <a:latin typeface="Arial" charset="0"/>
              </a:rPr>
              <a:t> </a:t>
            </a:r>
            <a:r>
              <a:rPr lang="fr-FR" altLang="fr-FR" sz="2000" dirty="0" smtClean="0">
                <a:latin typeface="Arial" charset="0"/>
              </a:rPr>
              <a:t>Prises </a:t>
            </a:r>
            <a:r>
              <a:rPr lang="fr-FR" altLang="fr-FR" sz="2000" dirty="0">
                <a:latin typeface="Arial" charset="0"/>
              </a:rPr>
              <a:t>de décision collective sur proposition du </a:t>
            </a:r>
            <a:r>
              <a:rPr lang="fr-FR" altLang="fr-FR" sz="2000" dirty="0" smtClean="0">
                <a:latin typeface="Arial" charset="0"/>
              </a:rPr>
              <a:t>coordonnateur</a:t>
            </a:r>
          </a:p>
          <a:p>
            <a:pPr marL="1257300" lvl="2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FR" altLang="fr-FR" sz="2000" dirty="0">
                <a:latin typeface="Arial" charset="0"/>
              </a:rPr>
              <a:t> </a:t>
            </a:r>
            <a:r>
              <a:rPr lang="fr-FR" altLang="fr-FR" sz="2000" dirty="0" smtClean="0">
                <a:latin typeface="Arial" charset="0"/>
              </a:rPr>
              <a:t>Permet </a:t>
            </a:r>
            <a:r>
              <a:rPr lang="fr-FR" altLang="fr-FR" sz="2000" dirty="0">
                <a:latin typeface="Arial" charset="0"/>
              </a:rPr>
              <a:t>l’appropriation du programme et de ses objectifs par l’ensemble des acteurs</a:t>
            </a:r>
            <a:r>
              <a:rPr lang="fr-FR" altLang="fr-FR" sz="2000" dirty="0" smtClean="0">
                <a:latin typeface="Arial" charset="0"/>
              </a:rPr>
              <a:t>.</a:t>
            </a:r>
          </a:p>
          <a:p>
            <a:pPr marL="1257300" lvl="2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FR" altLang="fr-FR" sz="2000" dirty="0">
                <a:latin typeface="Arial" charset="0"/>
              </a:rPr>
              <a:t> </a:t>
            </a:r>
            <a:r>
              <a:rPr lang="fr-FR" altLang="fr-FR" sz="2000" dirty="0" smtClean="0">
                <a:latin typeface="Arial" charset="0"/>
              </a:rPr>
              <a:t>Définition </a:t>
            </a:r>
            <a:r>
              <a:rPr lang="fr-FR" altLang="fr-FR" sz="2000" dirty="0">
                <a:latin typeface="Arial" charset="0"/>
              </a:rPr>
              <a:t>du plan de travail et du déroulement des </a:t>
            </a:r>
            <a:r>
              <a:rPr lang="fr-FR" altLang="fr-FR" sz="2000" dirty="0" smtClean="0">
                <a:latin typeface="Arial" charset="0"/>
              </a:rPr>
              <a:t>activités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fr-FR" altLang="fr-FR" sz="2000" dirty="0">
                <a:latin typeface="Arial" charset="0"/>
              </a:rPr>
              <a:t> </a:t>
            </a:r>
            <a:r>
              <a:rPr lang="fr-FR" altLang="fr-FR" sz="2000" b="1" dirty="0" smtClean="0">
                <a:latin typeface="Arial" charset="0"/>
              </a:rPr>
              <a:t>Stratégie « qualité » :</a:t>
            </a: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FR" altLang="fr-FR" sz="2000" dirty="0">
                <a:latin typeface="Arial" charset="0"/>
              </a:rPr>
              <a:t> </a:t>
            </a:r>
            <a:r>
              <a:rPr lang="fr-FR" altLang="fr-FR" sz="2000" dirty="0" smtClean="0">
                <a:latin typeface="Arial" charset="0"/>
              </a:rPr>
              <a:t>A définir dès le début du programme : expertises, évaluations interne et externe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fr-FR" altLang="fr-FR" sz="2000" b="1" dirty="0" smtClean="0">
                <a:latin typeface="Arial" charset="0"/>
              </a:rPr>
              <a:t>Plan de Communication </a:t>
            </a:r>
            <a:r>
              <a:rPr lang="fr-FR" altLang="fr-FR" sz="2000" dirty="0" smtClean="0">
                <a:latin typeface="Arial" charset="0"/>
              </a:rPr>
              <a:t>: </a:t>
            </a: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FR" altLang="fr-FR" sz="2000" dirty="0" smtClean="0">
                <a:latin typeface="Arial" charset="0"/>
              </a:rPr>
              <a:t>Définition </a:t>
            </a:r>
            <a:r>
              <a:rPr lang="fr-FR" altLang="fr-FR" sz="2000" dirty="0">
                <a:latin typeface="Arial" charset="0"/>
              </a:rPr>
              <a:t>des </a:t>
            </a:r>
            <a:r>
              <a:rPr lang="fr-FR" altLang="fr-FR" sz="2000" dirty="0" smtClean="0">
                <a:latin typeface="Arial" charset="0"/>
              </a:rPr>
              <a:t>objectifs et des cibles </a:t>
            </a:r>
            <a:r>
              <a:rPr lang="fr-FR" altLang="fr-FR" sz="2000" b="1" dirty="0" smtClean="0">
                <a:latin typeface="Arial" charset="0"/>
              </a:rPr>
              <a:t> : </a:t>
            </a:r>
            <a:r>
              <a:rPr lang="fr-FR" altLang="fr-FR" sz="2000" dirty="0">
                <a:latin typeface="Arial" charset="0"/>
              </a:rPr>
              <a:t>faire connaitre ce que l’on fait autour de soi, y compris en dehors des partenaires du </a:t>
            </a:r>
            <a:r>
              <a:rPr lang="fr-FR" altLang="fr-FR" sz="2000" dirty="0" smtClean="0">
                <a:latin typeface="Arial" charset="0"/>
              </a:rPr>
              <a:t>programme</a:t>
            </a: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FR" altLang="fr-FR" sz="2000" dirty="0">
                <a:latin typeface="Arial" charset="0"/>
              </a:rPr>
              <a:t> </a:t>
            </a:r>
            <a:r>
              <a:rPr lang="fr-FR" altLang="fr-FR" sz="2000" dirty="0" smtClean="0">
                <a:latin typeface="Arial" charset="0"/>
              </a:rPr>
              <a:t>Définition des outils : ENT, plateforme, </a:t>
            </a:r>
            <a:r>
              <a:rPr lang="fr-FR" altLang="fr-FR" sz="2000" dirty="0" err="1" smtClean="0">
                <a:latin typeface="Arial" charset="0"/>
              </a:rPr>
              <a:t>website</a:t>
            </a:r>
            <a:r>
              <a:rPr lang="fr-FR" altLang="fr-FR" sz="2000" dirty="0" smtClean="0">
                <a:latin typeface="Arial" charset="0"/>
              </a:rPr>
              <a:t>, etc…</a:t>
            </a:r>
            <a:endParaRPr lang="fr-FR" altLang="fr-FR" sz="2000" dirty="0">
              <a:latin typeface="Arial" charset="0"/>
            </a:endParaRP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fr-FR" altLang="fr-FR" sz="2000" dirty="0" smtClean="0">
              <a:latin typeface="Arial" charset="0"/>
            </a:endParaRPr>
          </a:p>
          <a:p>
            <a:pPr lvl="1">
              <a:spcBef>
                <a:spcPct val="0"/>
              </a:spcBef>
              <a:defRPr/>
            </a:pPr>
            <a:endParaRPr lang="fr-FR" altLang="fr-FR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39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mage 258"/>
          <p:cNvPicPr/>
          <p:nvPr/>
        </p:nvPicPr>
        <p:blipFill>
          <a:blip r:embed="rId2"/>
          <a:stretch>
            <a:fillRect/>
          </a:stretch>
        </p:blipFill>
        <p:spPr>
          <a:xfrm>
            <a:off x="720" y="72000"/>
            <a:ext cx="10077840" cy="1582200"/>
          </a:xfrm>
          <a:prstGeom prst="rect">
            <a:avLst/>
          </a:prstGeom>
        </p:spPr>
      </p:pic>
      <p:pic>
        <p:nvPicPr>
          <p:cNvPr id="209" name="Image 262"/>
          <p:cNvPicPr/>
          <p:nvPr/>
        </p:nvPicPr>
        <p:blipFill>
          <a:blip r:embed="rId3"/>
          <a:stretch>
            <a:fillRect/>
          </a:stretch>
        </p:blipFill>
        <p:spPr>
          <a:xfrm>
            <a:off x="938520" y="216000"/>
            <a:ext cx="9142200" cy="70200"/>
          </a:xfrm>
          <a:prstGeom prst="rect">
            <a:avLst/>
          </a:prstGeom>
        </p:spPr>
      </p:pic>
      <p:sp>
        <p:nvSpPr>
          <p:cNvPr id="220" name="CustomShape 11"/>
          <p:cNvSpPr/>
          <p:nvPr/>
        </p:nvSpPr>
        <p:spPr>
          <a:xfrm>
            <a:off x="504000" y="1512000"/>
            <a:ext cx="9538200" cy="506520"/>
          </a:xfrm>
          <a:prstGeom prst="rect">
            <a:avLst/>
          </a:prstGeom>
          <a:noFill/>
        </p:spPr>
      </p:sp>
      <p:sp>
        <p:nvSpPr>
          <p:cNvPr id="6" name="CustomShape 1"/>
          <p:cNvSpPr/>
          <p:nvPr/>
        </p:nvSpPr>
        <p:spPr>
          <a:xfrm>
            <a:off x="3600000" y="200880"/>
            <a:ext cx="6384960" cy="912240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fr-FR" sz="2600" b="1" i="1" dirty="0" smtClean="0">
                <a:solidFill>
                  <a:srgbClr val="DC2300"/>
                </a:solidFill>
                <a:latin typeface="Constantia"/>
              </a:rPr>
              <a:t>Quelques clés pour le suivi et la gestion du projet</a:t>
            </a:r>
          </a:p>
          <a:p>
            <a:pPr algn="r">
              <a:lnSpc>
                <a:spcPct val="100000"/>
              </a:lnSpc>
            </a:pPr>
            <a:r>
              <a:rPr lang="fr-FR" sz="2600" b="1" i="1" dirty="0" smtClean="0">
                <a:solidFill>
                  <a:srgbClr val="DC2300"/>
                </a:solidFill>
                <a:latin typeface="Constantia"/>
              </a:rPr>
              <a:t>Gestion au quotidien I.</a:t>
            </a:r>
          </a:p>
          <a:p>
            <a:pPr algn="r">
              <a:lnSpc>
                <a:spcPct val="100000"/>
              </a:lnSpc>
            </a:pPr>
            <a:endParaRPr lang="fr-FR" sz="2600" b="1" i="1" dirty="0" smtClean="0">
              <a:solidFill>
                <a:srgbClr val="DC2300"/>
              </a:solidFill>
              <a:latin typeface="Constantia"/>
            </a:endParaRPr>
          </a:p>
        </p:txBody>
      </p:sp>
      <p:sp>
        <p:nvSpPr>
          <p:cNvPr id="8" name="CustomShape 2"/>
          <p:cNvSpPr/>
          <p:nvPr/>
        </p:nvSpPr>
        <p:spPr>
          <a:xfrm>
            <a:off x="504000" y="1691605"/>
            <a:ext cx="9360848" cy="4259904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 algn="r">
              <a:lnSpc>
                <a:spcPct val="100000"/>
              </a:lnSpc>
            </a:pPr>
            <a:endParaRPr dirty="0"/>
          </a:p>
        </p:txBody>
      </p:sp>
      <p:sp>
        <p:nvSpPr>
          <p:cNvPr id="9" name="CustomShape 2"/>
          <p:cNvSpPr/>
          <p:nvPr/>
        </p:nvSpPr>
        <p:spPr>
          <a:xfrm>
            <a:off x="143768" y="2040212"/>
            <a:ext cx="9934792" cy="5268017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endParaRPr lang="fr-FR" sz="2000" dirty="0">
              <a:latin typeface="+mj-lt"/>
            </a:endParaRPr>
          </a:p>
          <a:p>
            <a:pPr algn="just">
              <a:lnSpc>
                <a:spcPct val="100000"/>
              </a:lnSpc>
            </a:pPr>
            <a:endParaRPr lang="fr-FR" sz="2000" dirty="0" smtClean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3768" y="1691605"/>
            <a:ext cx="9577063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FFC000"/>
              </a:buClr>
              <a:defRPr/>
            </a:pPr>
            <a:endParaRPr lang="fr-FR" altLang="fr-FR" sz="1500" b="1" i="1" dirty="0">
              <a:latin typeface="Arial" charset="0"/>
            </a:endParaRPr>
          </a:p>
          <a:p>
            <a:pPr marL="314982" indent="-314982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fr-FR" altLang="fr-FR" sz="2000" b="1" dirty="0" smtClean="0">
                <a:latin typeface="Arial" charset="0"/>
              </a:rPr>
              <a:t> </a:t>
            </a:r>
            <a:r>
              <a:rPr lang="fr-FR" altLang="fr-FR" sz="2000" b="1" dirty="0">
                <a:latin typeface="Arial" charset="0"/>
              </a:rPr>
              <a:t>G</a:t>
            </a:r>
            <a:r>
              <a:rPr lang="fr-FR" altLang="fr-FR" sz="2000" b="1" dirty="0" smtClean="0">
                <a:latin typeface="Arial" charset="0"/>
              </a:rPr>
              <a:t>estion administrative </a:t>
            </a:r>
            <a:r>
              <a:rPr lang="fr-FR" altLang="fr-FR" sz="2000" dirty="0" smtClean="0">
                <a:latin typeface="Arial" charset="0"/>
              </a:rPr>
              <a:t>:  </a:t>
            </a: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FR" altLang="fr-FR" sz="2000" dirty="0" smtClean="0">
                <a:latin typeface="Arial" charset="0"/>
              </a:rPr>
              <a:t>Conventions </a:t>
            </a:r>
            <a:r>
              <a:rPr lang="fr-FR" altLang="fr-FR" sz="2000" dirty="0">
                <a:latin typeface="Arial" charset="0"/>
              </a:rPr>
              <a:t>de partenariats, contrats de </a:t>
            </a:r>
            <a:r>
              <a:rPr lang="fr-FR" altLang="fr-FR" sz="2000" dirty="0" smtClean="0">
                <a:latin typeface="Arial" charset="0"/>
              </a:rPr>
              <a:t>sous-traitance, Conventions </a:t>
            </a:r>
            <a:r>
              <a:rPr lang="fr-FR" altLang="fr-FR" sz="2000" dirty="0">
                <a:latin typeface="Arial" charset="0"/>
              </a:rPr>
              <a:t>de </a:t>
            </a:r>
            <a:r>
              <a:rPr lang="fr-FR" altLang="fr-FR" sz="2000" dirty="0" smtClean="0">
                <a:latin typeface="Arial" charset="0"/>
              </a:rPr>
              <a:t>personnels</a:t>
            </a: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FR" altLang="fr-FR" sz="2000" dirty="0">
                <a:latin typeface="Arial" charset="0"/>
              </a:rPr>
              <a:t> </a:t>
            </a:r>
            <a:r>
              <a:rPr lang="fr-FR" altLang="fr-FR" sz="2000" dirty="0" smtClean="0">
                <a:latin typeface="Arial" charset="0"/>
              </a:rPr>
              <a:t>Organisation des réunions et </a:t>
            </a:r>
            <a:r>
              <a:rPr lang="fr-FR" altLang="fr-FR" sz="2000" dirty="0" err="1" smtClean="0">
                <a:latin typeface="Arial" charset="0"/>
              </a:rPr>
              <a:t>compte-rendus</a:t>
            </a:r>
            <a:endParaRPr lang="fr-FR" altLang="fr-FR" sz="2000" dirty="0" smtClean="0">
              <a:latin typeface="Arial" charset="0"/>
            </a:endParaRP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FR" altLang="fr-FR" sz="2000" dirty="0">
                <a:latin typeface="Arial" charset="0"/>
              </a:rPr>
              <a:t> </a:t>
            </a:r>
            <a:r>
              <a:rPr lang="fr-FR" altLang="fr-FR" sz="2000" dirty="0" smtClean="0">
                <a:latin typeface="Arial" charset="0"/>
              </a:rPr>
              <a:t>Relais </a:t>
            </a:r>
            <a:r>
              <a:rPr lang="fr-FR" altLang="fr-FR" sz="2000" dirty="0">
                <a:latin typeface="Arial" charset="0"/>
              </a:rPr>
              <a:t>avec les services de l’établissement coordonnateur : agence comptable, services financiers, </a:t>
            </a:r>
            <a:r>
              <a:rPr lang="fr-FR" altLang="fr-FR" sz="2000" dirty="0" smtClean="0">
                <a:latin typeface="Arial" charset="0"/>
              </a:rPr>
              <a:t>service </a:t>
            </a:r>
            <a:r>
              <a:rPr lang="fr-FR" altLang="fr-FR" sz="2000" dirty="0">
                <a:latin typeface="Arial" charset="0"/>
              </a:rPr>
              <a:t>juridique</a:t>
            </a:r>
            <a:r>
              <a:rPr lang="fr-FR" altLang="fr-FR" sz="2000" dirty="0" smtClean="0">
                <a:latin typeface="Arial" charset="0"/>
              </a:rPr>
              <a:t>……</a:t>
            </a: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FR" altLang="fr-FR" sz="2000" dirty="0">
                <a:latin typeface="Arial" charset="0"/>
              </a:rPr>
              <a:t> </a:t>
            </a:r>
            <a:r>
              <a:rPr lang="fr-FR" altLang="fr-FR" sz="2000" dirty="0" smtClean="0">
                <a:latin typeface="Arial" charset="0"/>
              </a:rPr>
              <a:t>Rapport intermédiaire, Rapport final, audit .. </a:t>
            </a: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fr-FR" altLang="fr-FR" sz="2000" dirty="0" smtClean="0">
              <a:latin typeface="Arial" charset="0"/>
            </a:endParaRP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fr-FR" altLang="fr-FR" sz="2000" dirty="0">
                <a:latin typeface="Arial" charset="0"/>
              </a:rPr>
              <a:t> </a:t>
            </a:r>
            <a:r>
              <a:rPr lang="fr-FR" altLang="fr-FR" sz="2000" b="1" dirty="0" smtClean="0">
                <a:latin typeface="Arial" charset="0"/>
              </a:rPr>
              <a:t>Gestion </a:t>
            </a:r>
            <a:r>
              <a:rPr lang="fr-FR" altLang="fr-FR" sz="2000" b="1" dirty="0">
                <a:latin typeface="Arial" charset="0"/>
              </a:rPr>
              <a:t>des activités selon le plan de </a:t>
            </a:r>
            <a:r>
              <a:rPr lang="fr-FR" altLang="fr-FR" sz="2000" b="1" dirty="0" smtClean="0">
                <a:latin typeface="Arial" charset="0"/>
              </a:rPr>
              <a:t>travail</a:t>
            </a: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FR" altLang="fr-FR" sz="2000" b="1" dirty="0">
                <a:latin typeface="Arial" charset="0"/>
              </a:rPr>
              <a:t> </a:t>
            </a:r>
            <a:r>
              <a:rPr lang="fr-FR" altLang="fr-FR" sz="2000" dirty="0" smtClean="0">
                <a:latin typeface="Arial" charset="0"/>
              </a:rPr>
              <a:t>Contacts </a:t>
            </a:r>
            <a:r>
              <a:rPr lang="fr-FR" altLang="fr-FR" sz="2000" dirty="0">
                <a:latin typeface="Arial" charset="0"/>
              </a:rPr>
              <a:t>réguliers avec les partenaires </a:t>
            </a:r>
            <a:r>
              <a:rPr lang="fr-FR" altLang="fr-FR" sz="2000" dirty="0" smtClean="0">
                <a:latin typeface="Arial" charset="0"/>
              </a:rPr>
              <a:t>:</a:t>
            </a:r>
          </a:p>
          <a:p>
            <a:pPr marL="1257300" lvl="2" indent="-34290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fr-FR" altLang="fr-FR" sz="2000" dirty="0" smtClean="0">
                <a:latin typeface="Arial" charset="0"/>
              </a:rPr>
              <a:t>Supervision </a:t>
            </a:r>
            <a:r>
              <a:rPr lang="fr-FR" altLang="fr-FR" sz="2000" dirty="0">
                <a:latin typeface="Arial" charset="0"/>
              </a:rPr>
              <a:t>logistique des </a:t>
            </a:r>
            <a:r>
              <a:rPr lang="fr-FR" altLang="fr-FR" sz="2000" dirty="0" smtClean="0">
                <a:latin typeface="Arial" charset="0"/>
              </a:rPr>
              <a:t>activités</a:t>
            </a:r>
          </a:p>
          <a:p>
            <a:pPr marL="1714500" lvl="3" indent="-34290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fr-FR" altLang="fr-FR" sz="2000" dirty="0" smtClean="0">
                <a:latin typeface="Arial" charset="0"/>
              </a:rPr>
              <a:t>animation </a:t>
            </a:r>
            <a:r>
              <a:rPr lang="fr-FR" altLang="fr-FR" sz="2000" dirty="0">
                <a:latin typeface="Arial" charset="0"/>
              </a:rPr>
              <a:t>réseau : </a:t>
            </a:r>
            <a:r>
              <a:rPr lang="fr-FR" altLang="fr-FR" sz="2000" b="1" dirty="0" smtClean="0">
                <a:latin typeface="Arial" charset="0"/>
              </a:rPr>
              <a:t>Ingénieur-proje</a:t>
            </a:r>
            <a:r>
              <a:rPr lang="fr-FR" altLang="fr-FR" sz="2000" dirty="0">
                <a:latin typeface="Arial" charset="0"/>
              </a:rPr>
              <a:t>t</a:t>
            </a:r>
            <a:endParaRPr lang="fr-FR" altLang="fr-FR" sz="2000" dirty="0" smtClean="0">
              <a:latin typeface="Arial" charset="0"/>
            </a:endParaRPr>
          </a:p>
          <a:p>
            <a:pPr marL="1714500" lvl="3" indent="-34290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fr-FR" altLang="fr-FR" sz="2000" dirty="0">
                <a:latin typeface="Arial" charset="0"/>
              </a:rPr>
              <a:t> </a:t>
            </a:r>
            <a:r>
              <a:rPr lang="fr-FR" altLang="fr-FR" sz="2000" dirty="0" smtClean="0">
                <a:latin typeface="Arial" charset="0"/>
              </a:rPr>
              <a:t>Pilotage </a:t>
            </a:r>
            <a:r>
              <a:rPr lang="fr-FR" altLang="fr-FR" sz="2000" dirty="0">
                <a:latin typeface="Arial" charset="0"/>
              </a:rPr>
              <a:t>: </a:t>
            </a:r>
            <a:r>
              <a:rPr lang="fr-FR" altLang="fr-FR" sz="2000" b="1" dirty="0" smtClean="0">
                <a:latin typeface="Arial" charset="0"/>
              </a:rPr>
              <a:t>coordonnateur</a:t>
            </a:r>
          </a:p>
          <a:p>
            <a:pPr lvl="2">
              <a:spcBef>
                <a:spcPct val="0"/>
              </a:spcBef>
              <a:defRPr/>
            </a:pPr>
            <a:r>
              <a:rPr lang="fr-FR" altLang="fr-FR" sz="1600" dirty="0" smtClean="0">
                <a:latin typeface="Arial" charset="0"/>
              </a:rPr>
              <a:t>Mise en œuvre des décisions du comité de pilotage,  fourniture des livrables, récupération de documents administratifs, gestion des mobilités, organisation de colloques, etc…</a:t>
            </a:r>
            <a:endParaRPr lang="fr-FR" altLang="fr-FR" sz="2000" dirty="0">
              <a:latin typeface="Arial" charset="0"/>
            </a:endParaRPr>
          </a:p>
          <a:p>
            <a:pPr marL="1257300" lvl="2" indent="-34290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fr-FR" altLang="fr-FR" sz="2000" dirty="0" smtClean="0">
                <a:latin typeface="Arial" charset="0"/>
              </a:rPr>
              <a:t> Gestion </a:t>
            </a:r>
            <a:r>
              <a:rPr lang="fr-FR" altLang="fr-FR" sz="2000" dirty="0">
                <a:latin typeface="Arial" charset="0"/>
              </a:rPr>
              <a:t>d’une plateforme en </a:t>
            </a:r>
            <a:r>
              <a:rPr lang="fr-FR" altLang="fr-FR" sz="2000" dirty="0" smtClean="0">
                <a:latin typeface="Arial" charset="0"/>
              </a:rPr>
              <a:t>ligne, Animation </a:t>
            </a:r>
            <a:r>
              <a:rPr lang="fr-FR" altLang="fr-FR" sz="2000" dirty="0">
                <a:latin typeface="Arial" charset="0"/>
              </a:rPr>
              <a:t>d’un espace collectif de </a:t>
            </a:r>
            <a:r>
              <a:rPr lang="fr-FR" altLang="fr-FR" sz="2000" dirty="0" smtClean="0">
                <a:latin typeface="Arial" charset="0"/>
              </a:rPr>
              <a:t>travail</a:t>
            </a: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fr-FR" altLang="fr-FR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37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mage 258"/>
          <p:cNvPicPr/>
          <p:nvPr/>
        </p:nvPicPr>
        <p:blipFill>
          <a:blip r:embed="rId2"/>
          <a:stretch>
            <a:fillRect/>
          </a:stretch>
        </p:blipFill>
        <p:spPr>
          <a:xfrm>
            <a:off x="720" y="72000"/>
            <a:ext cx="10077840" cy="1582200"/>
          </a:xfrm>
          <a:prstGeom prst="rect">
            <a:avLst/>
          </a:prstGeom>
        </p:spPr>
      </p:pic>
      <p:pic>
        <p:nvPicPr>
          <p:cNvPr id="209" name="Image 262"/>
          <p:cNvPicPr/>
          <p:nvPr/>
        </p:nvPicPr>
        <p:blipFill>
          <a:blip r:embed="rId3"/>
          <a:stretch>
            <a:fillRect/>
          </a:stretch>
        </p:blipFill>
        <p:spPr>
          <a:xfrm>
            <a:off x="938520" y="216000"/>
            <a:ext cx="9142200" cy="70200"/>
          </a:xfrm>
          <a:prstGeom prst="rect">
            <a:avLst/>
          </a:prstGeom>
        </p:spPr>
      </p:pic>
      <p:sp>
        <p:nvSpPr>
          <p:cNvPr id="220" name="CustomShape 11"/>
          <p:cNvSpPr/>
          <p:nvPr/>
        </p:nvSpPr>
        <p:spPr>
          <a:xfrm>
            <a:off x="504000" y="1512000"/>
            <a:ext cx="9538200" cy="506520"/>
          </a:xfrm>
          <a:prstGeom prst="rect">
            <a:avLst/>
          </a:prstGeom>
          <a:noFill/>
        </p:spPr>
      </p:sp>
      <p:sp>
        <p:nvSpPr>
          <p:cNvPr id="6" name="CustomShape 1"/>
          <p:cNvSpPr/>
          <p:nvPr/>
        </p:nvSpPr>
        <p:spPr>
          <a:xfrm>
            <a:off x="3600000" y="200880"/>
            <a:ext cx="6384960" cy="912240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fr-FR" sz="2600" b="1" i="1" dirty="0" smtClean="0">
                <a:solidFill>
                  <a:srgbClr val="DC2300"/>
                </a:solidFill>
                <a:latin typeface="Constantia"/>
              </a:rPr>
              <a:t>Quelques clés pour le suivi et la gestion du projet</a:t>
            </a:r>
          </a:p>
          <a:p>
            <a:pPr algn="r">
              <a:lnSpc>
                <a:spcPct val="100000"/>
              </a:lnSpc>
            </a:pPr>
            <a:r>
              <a:rPr lang="fr-FR" sz="2600" b="1" i="1" dirty="0" smtClean="0">
                <a:solidFill>
                  <a:srgbClr val="DC2300"/>
                </a:solidFill>
                <a:latin typeface="Constantia"/>
              </a:rPr>
              <a:t>Gestion au quotidien II.</a:t>
            </a:r>
          </a:p>
          <a:p>
            <a:pPr algn="r">
              <a:lnSpc>
                <a:spcPct val="100000"/>
              </a:lnSpc>
            </a:pPr>
            <a:endParaRPr lang="fr-FR" sz="2600" b="1" i="1" dirty="0" smtClean="0">
              <a:solidFill>
                <a:srgbClr val="DC2300"/>
              </a:solidFill>
              <a:latin typeface="Constantia"/>
            </a:endParaRPr>
          </a:p>
        </p:txBody>
      </p:sp>
      <p:sp>
        <p:nvSpPr>
          <p:cNvPr id="8" name="CustomShape 2"/>
          <p:cNvSpPr/>
          <p:nvPr/>
        </p:nvSpPr>
        <p:spPr>
          <a:xfrm>
            <a:off x="504000" y="1752181"/>
            <a:ext cx="9360848" cy="4259904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 algn="r">
              <a:lnSpc>
                <a:spcPct val="100000"/>
              </a:lnSpc>
            </a:pPr>
            <a:endParaRPr dirty="0"/>
          </a:p>
        </p:txBody>
      </p:sp>
      <p:sp>
        <p:nvSpPr>
          <p:cNvPr id="9" name="CustomShape 2"/>
          <p:cNvSpPr/>
          <p:nvPr/>
        </p:nvSpPr>
        <p:spPr>
          <a:xfrm>
            <a:off x="143768" y="2040212"/>
            <a:ext cx="9934792" cy="5268017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endParaRPr lang="fr-FR" sz="2000" dirty="0">
              <a:latin typeface="+mj-lt"/>
            </a:endParaRPr>
          </a:p>
          <a:p>
            <a:pPr algn="just">
              <a:lnSpc>
                <a:spcPct val="100000"/>
              </a:lnSpc>
            </a:pPr>
            <a:endParaRPr lang="fr-FR" sz="2000" dirty="0" smtClean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3768" y="1997922"/>
            <a:ext cx="9577063" cy="654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0"/>
              </a:spcBef>
              <a:defRPr/>
            </a:pPr>
            <a:endParaRPr lang="fr-FR" altLang="fr-FR" sz="2000" dirty="0">
              <a:latin typeface="Arial" charset="0"/>
            </a:endParaRPr>
          </a:p>
          <a:p>
            <a:pPr marL="314982" lvl="1" indent="-314982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fr-FR" altLang="fr-FR" sz="2000" dirty="0" smtClean="0">
                <a:latin typeface="Arial" charset="0"/>
              </a:rPr>
              <a:t> </a:t>
            </a:r>
            <a:r>
              <a:rPr lang="fr-FR" altLang="fr-FR" sz="2000" b="1" dirty="0" smtClean="0">
                <a:latin typeface="Arial" charset="0"/>
              </a:rPr>
              <a:t>Gestion de la </a:t>
            </a:r>
            <a:r>
              <a:rPr lang="fr-FR" altLang="fr-FR" sz="2000" b="1" dirty="0" err="1" smtClean="0">
                <a:latin typeface="Arial" charset="0"/>
              </a:rPr>
              <a:t>com</a:t>
            </a:r>
            <a:r>
              <a:rPr lang="fr-FR" altLang="fr-FR" sz="2000" b="1" dirty="0" smtClean="0">
                <a:latin typeface="Arial" charset="0"/>
              </a:rPr>
              <a:t> </a:t>
            </a:r>
            <a:r>
              <a:rPr lang="fr-FR" altLang="fr-FR" sz="2000" dirty="0">
                <a:latin typeface="Arial" charset="0"/>
              </a:rPr>
              <a:t>: site WEB, plaquettes, communiqués de presse, </a:t>
            </a:r>
            <a:r>
              <a:rPr lang="fr-FR" altLang="fr-FR" sz="2000" dirty="0" smtClean="0">
                <a:latin typeface="Arial" charset="0"/>
              </a:rPr>
              <a:t>etc…</a:t>
            </a:r>
          </a:p>
          <a:p>
            <a:pPr marL="1257300" lvl="2" indent="-34290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fr-FR" altLang="fr-FR" sz="2000" dirty="0" smtClean="0">
                <a:latin typeface="Arial" charset="0"/>
              </a:rPr>
              <a:t>Citer les bailleurs !!!</a:t>
            </a:r>
          </a:p>
          <a:p>
            <a:pPr lvl="2">
              <a:spcBef>
                <a:spcPct val="0"/>
              </a:spcBef>
              <a:defRPr/>
            </a:pPr>
            <a:endParaRPr lang="fr-FR" altLang="fr-FR" sz="2000" dirty="0" smtClean="0">
              <a:latin typeface="Arial" charset="0"/>
            </a:endParaRP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fr-FR" altLang="fr-FR" sz="2000" dirty="0">
                <a:latin typeface="Arial" charset="0"/>
              </a:rPr>
              <a:t> </a:t>
            </a:r>
            <a:r>
              <a:rPr lang="fr-FR" altLang="fr-FR" sz="2000" b="1" dirty="0" smtClean="0">
                <a:latin typeface="Arial" charset="0"/>
              </a:rPr>
              <a:t>Gestion financière</a:t>
            </a:r>
            <a:r>
              <a:rPr lang="fr-FR" altLang="fr-FR" sz="2000" dirty="0" smtClean="0">
                <a:latin typeface="Arial" charset="0"/>
              </a:rPr>
              <a:t>, suivi budgétaire: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endParaRPr lang="fr-FR" altLang="fr-FR" sz="2000" b="1" dirty="0">
              <a:latin typeface="Arial" charset="0"/>
            </a:endParaRP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FR" altLang="fr-FR" b="1" dirty="0" smtClean="0">
                <a:latin typeface="Arial" charset="0"/>
              </a:rPr>
              <a:t>Respecter </a:t>
            </a:r>
            <a:r>
              <a:rPr lang="fr-FR" altLang="fr-FR" b="1" dirty="0">
                <a:latin typeface="Arial" charset="0"/>
              </a:rPr>
              <a:t>les répartitions du  budget initial </a:t>
            </a:r>
            <a:r>
              <a:rPr lang="fr-FR" altLang="fr-FR" b="1" dirty="0" smtClean="0">
                <a:latin typeface="Arial" charset="0"/>
              </a:rPr>
              <a:t>:</a:t>
            </a:r>
            <a:endParaRPr lang="fr-FR" altLang="fr-FR" sz="2000" dirty="0" smtClean="0">
              <a:latin typeface="Arial" charset="0"/>
            </a:endParaRPr>
          </a:p>
          <a:p>
            <a:pPr marL="1257300" lvl="2" indent="-34290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fr-FR" altLang="fr-FR" sz="2000" dirty="0" smtClean="0">
                <a:latin typeface="Arial" charset="0"/>
              </a:rPr>
              <a:t> </a:t>
            </a:r>
            <a:r>
              <a:rPr lang="fr-FR" altLang="fr-FR" sz="2000" dirty="0">
                <a:latin typeface="Arial" charset="0"/>
              </a:rPr>
              <a:t>Respect absolu de </a:t>
            </a:r>
            <a:r>
              <a:rPr lang="fr-FR" altLang="fr-FR" sz="2000" b="1" dirty="0">
                <a:latin typeface="Arial" charset="0"/>
              </a:rPr>
              <a:t>l’éligibilité des </a:t>
            </a:r>
            <a:r>
              <a:rPr lang="fr-FR" altLang="fr-FR" sz="2000" b="1" dirty="0" smtClean="0">
                <a:latin typeface="Arial" charset="0"/>
              </a:rPr>
              <a:t>coûts</a:t>
            </a:r>
          </a:p>
          <a:p>
            <a:pPr marL="1257300" lvl="2" indent="-34290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fr-FR" altLang="fr-FR" sz="2000" dirty="0" smtClean="0">
                <a:latin typeface="Arial" charset="0"/>
              </a:rPr>
              <a:t> Respect </a:t>
            </a:r>
            <a:r>
              <a:rPr lang="fr-FR" altLang="fr-FR" sz="2000" dirty="0">
                <a:latin typeface="Arial" charset="0"/>
              </a:rPr>
              <a:t>absolu </a:t>
            </a:r>
            <a:r>
              <a:rPr lang="fr-FR" altLang="fr-FR" sz="2000" b="1" dirty="0">
                <a:latin typeface="Arial" charset="0"/>
              </a:rPr>
              <a:t>des </a:t>
            </a:r>
            <a:r>
              <a:rPr lang="fr-FR" altLang="fr-FR" sz="2000" b="1" dirty="0" err="1" smtClean="0">
                <a:latin typeface="Arial" charset="0"/>
              </a:rPr>
              <a:t>barêmes</a:t>
            </a:r>
            <a:r>
              <a:rPr lang="fr-FR" altLang="fr-FR" sz="2000" b="1" dirty="0" smtClean="0">
                <a:latin typeface="Arial" charset="0"/>
              </a:rPr>
              <a:t> </a:t>
            </a:r>
            <a:r>
              <a:rPr lang="fr-FR" altLang="fr-FR" sz="2000" dirty="0" smtClean="0">
                <a:latin typeface="Arial" charset="0"/>
              </a:rPr>
              <a:t>fixés </a:t>
            </a:r>
            <a:r>
              <a:rPr lang="fr-FR" altLang="fr-FR" sz="2000" dirty="0">
                <a:latin typeface="Arial" charset="0"/>
              </a:rPr>
              <a:t>par </a:t>
            </a:r>
            <a:r>
              <a:rPr lang="fr-FR" altLang="fr-FR" sz="2000" dirty="0" smtClean="0">
                <a:latin typeface="Arial" charset="0"/>
              </a:rPr>
              <a:t>le/les bailleurs (salaires/jour</a:t>
            </a:r>
            <a:r>
              <a:rPr lang="fr-FR" altLang="fr-FR" sz="2000" dirty="0">
                <a:latin typeface="Arial" charset="0"/>
              </a:rPr>
              <a:t>, coûts unitaires</a:t>
            </a:r>
            <a:r>
              <a:rPr lang="fr-FR" altLang="fr-FR" sz="2000" dirty="0" smtClean="0">
                <a:latin typeface="Arial" charset="0"/>
              </a:rPr>
              <a:t>..)</a:t>
            </a:r>
          </a:p>
          <a:p>
            <a:pPr marL="1257300" lvl="2" indent="-34290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fr-FR" altLang="fr-FR" sz="2000" dirty="0">
                <a:latin typeface="Arial" charset="0"/>
              </a:rPr>
              <a:t> </a:t>
            </a:r>
            <a:r>
              <a:rPr lang="fr-FR" altLang="fr-FR" sz="2000" dirty="0" smtClean="0">
                <a:latin typeface="Arial" charset="0"/>
              </a:rPr>
              <a:t>Modifications de la répartition initiale à faire valider si besoin est</a:t>
            </a:r>
            <a:endParaRPr lang="fr-FR" altLang="fr-FR" sz="2000" dirty="0">
              <a:latin typeface="Arial" charset="0"/>
            </a:endParaRPr>
          </a:p>
          <a:p>
            <a:pPr marL="314982" indent="-314982"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  <a:defRPr/>
            </a:pPr>
            <a:endParaRPr lang="fr-FR" altLang="fr-FR" sz="1300" b="1" dirty="0">
              <a:latin typeface="Arial" charset="0"/>
            </a:endParaRPr>
          </a:p>
          <a:p>
            <a:pPr marL="772182" lvl="1" indent="-314982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FR" altLang="fr-FR" b="1" dirty="0">
                <a:latin typeface="Arial" charset="0"/>
              </a:rPr>
              <a:t>Suivi régulier des dépenses, récupération régulière des justificatifs (factures, cartes d’embarquement, etc….)</a:t>
            </a:r>
          </a:p>
          <a:p>
            <a:pPr marL="314982" indent="-314982"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  <a:defRPr/>
            </a:pPr>
            <a:endParaRPr lang="fr-FR" altLang="fr-FR" b="1" dirty="0">
              <a:latin typeface="Arial" charset="0"/>
            </a:endParaRPr>
          </a:p>
          <a:p>
            <a:pPr marL="772182" lvl="1" indent="-314982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FR" altLang="fr-FR" b="1" dirty="0" smtClean="0">
                <a:latin typeface="Arial" charset="0"/>
              </a:rPr>
              <a:t>Suivi </a:t>
            </a:r>
            <a:r>
              <a:rPr lang="fr-FR" altLang="fr-FR" b="1" dirty="0">
                <a:latin typeface="Arial" charset="0"/>
              </a:rPr>
              <a:t>régulier des dépenses par </a:t>
            </a:r>
            <a:r>
              <a:rPr lang="fr-FR" altLang="fr-FR" b="1" dirty="0" smtClean="0">
                <a:latin typeface="Arial" charset="0"/>
              </a:rPr>
              <a:t>« rubriques » :</a:t>
            </a:r>
          </a:p>
          <a:p>
            <a:pPr marL="1229382" lvl="2" indent="-314982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FR" altLang="fr-FR" sz="2000" dirty="0" smtClean="0">
                <a:latin typeface="Arial" charset="0"/>
              </a:rPr>
              <a:t>Frais </a:t>
            </a:r>
            <a:r>
              <a:rPr lang="fr-FR" altLang="fr-FR" sz="2000" dirty="0">
                <a:latin typeface="Arial" charset="0"/>
              </a:rPr>
              <a:t>de personnels, frais de missions, </a:t>
            </a:r>
            <a:r>
              <a:rPr lang="fr-FR" altLang="fr-FR" sz="2000" dirty="0" smtClean="0">
                <a:latin typeface="Arial" charset="0"/>
              </a:rPr>
              <a:t>équipement</a:t>
            </a:r>
          </a:p>
          <a:p>
            <a:pPr marL="1229382" lvl="2" indent="-314982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FR" altLang="fr-FR" sz="2000" dirty="0" smtClean="0">
                <a:latin typeface="Arial" charset="0"/>
              </a:rPr>
              <a:t>Transferts </a:t>
            </a:r>
            <a:r>
              <a:rPr lang="fr-FR" altLang="fr-FR" sz="2000" dirty="0">
                <a:latin typeface="Arial" charset="0"/>
              </a:rPr>
              <a:t>pas toujours possibles d’un rubrique vers une autre</a:t>
            </a:r>
          </a:p>
          <a:p>
            <a:pPr marL="314982" indent="-314982"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  <a:defRPr/>
            </a:pPr>
            <a:endParaRPr lang="fr-FR" altLang="fr-FR" sz="2000" dirty="0">
              <a:latin typeface="Arial" charset="0"/>
            </a:endParaRPr>
          </a:p>
          <a:p>
            <a:pPr marL="314982" indent="-314982"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  <a:defRPr/>
            </a:pPr>
            <a:endParaRPr lang="fr-FR" altLang="fr-FR" sz="1300" b="1" dirty="0">
              <a:latin typeface="Arial" charset="0"/>
            </a:endParaRP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endParaRPr lang="fr-FR" altLang="fr-FR" sz="2000" dirty="0">
              <a:latin typeface="Arial" charset="0"/>
            </a:endParaRPr>
          </a:p>
          <a:p>
            <a:pPr lvl="1">
              <a:spcBef>
                <a:spcPct val="0"/>
              </a:spcBef>
              <a:defRPr/>
            </a:pPr>
            <a:endParaRPr lang="fr-FR" altLang="fr-FR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57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mage 258"/>
          <p:cNvPicPr/>
          <p:nvPr/>
        </p:nvPicPr>
        <p:blipFill>
          <a:blip r:embed="rId2"/>
          <a:stretch>
            <a:fillRect/>
          </a:stretch>
        </p:blipFill>
        <p:spPr>
          <a:xfrm>
            <a:off x="720" y="72000"/>
            <a:ext cx="10077840" cy="1582200"/>
          </a:xfrm>
          <a:prstGeom prst="rect">
            <a:avLst/>
          </a:prstGeom>
        </p:spPr>
      </p:pic>
      <p:pic>
        <p:nvPicPr>
          <p:cNvPr id="209" name="Image 262"/>
          <p:cNvPicPr/>
          <p:nvPr/>
        </p:nvPicPr>
        <p:blipFill>
          <a:blip r:embed="rId3"/>
          <a:stretch>
            <a:fillRect/>
          </a:stretch>
        </p:blipFill>
        <p:spPr>
          <a:xfrm>
            <a:off x="938520" y="216000"/>
            <a:ext cx="9142200" cy="70200"/>
          </a:xfrm>
          <a:prstGeom prst="rect">
            <a:avLst/>
          </a:prstGeom>
        </p:spPr>
      </p:pic>
      <p:sp>
        <p:nvSpPr>
          <p:cNvPr id="220" name="CustomShape 11"/>
          <p:cNvSpPr/>
          <p:nvPr/>
        </p:nvSpPr>
        <p:spPr>
          <a:xfrm>
            <a:off x="504000" y="1512000"/>
            <a:ext cx="9538200" cy="506520"/>
          </a:xfrm>
          <a:prstGeom prst="rect">
            <a:avLst/>
          </a:prstGeom>
          <a:noFill/>
        </p:spPr>
      </p:sp>
      <p:sp>
        <p:nvSpPr>
          <p:cNvPr id="6" name="CustomShape 1"/>
          <p:cNvSpPr/>
          <p:nvPr/>
        </p:nvSpPr>
        <p:spPr>
          <a:xfrm>
            <a:off x="3600000" y="200880"/>
            <a:ext cx="6384960" cy="912240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fr-FR" sz="2600" b="1" i="1" dirty="0" smtClean="0">
                <a:solidFill>
                  <a:srgbClr val="DC2300"/>
                </a:solidFill>
                <a:latin typeface="Constantia"/>
              </a:rPr>
              <a:t>Quelques clés pour le suivi et la gestion du projet</a:t>
            </a:r>
          </a:p>
          <a:p>
            <a:pPr algn="r">
              <a:lnSpc>
                <a:spcPct val="100000"/>
              </a:lnSpc>
            </a:pPr>
            <a:r>
              <a:rPr lang="fr-FR" sz="2600" b="1" i="1" dirty="0" smtClean="0">
                <a:solidFill>
                  <a:srgbClr val="DC2300"/>
                </a:solidFill>
                <a:latin typeface="Constantia"/>
              </a:rPr>
              <a:t>Gestion au quotidien III.</a:t>
            </a:r>
          </a:p>
          <a:p>
            <a:pPr algn="r">
              <a:lnSpc>
                <a:spcPct val="100000"/>
              </a:lnSpc>
            </a:pPr>
            <a:endParaRPr lang="fr-FR" sz="2600" b="1" i="1" dirty="0" smtClean="0">
              <a:solidFill>
                <a:srgbClr val="DC2300"/>
              </a:solidFill>
              <a:latin typeface="Constantia"/>
            </a:endParaRPr>
          </a:p>
        </p:txBody>
      </p:sp>
      <p:sp>
        <p:nvSpPr>
          <p:cNvPr id="8" name="CustomShape 2"/>
          <p:cNvSpPr/>
          <p:nvPr/>
        </p:nvSpPr>
        <p:spPr>
          <a:xfrm>
            <a:off x="504000" y="1752181"/>
            <a:ext cx="9360848" cy="4259904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 algn="r">
              <a:lnSpc>
                <a:spcPct val="100000"/>
              </a:lnSpc>
            </a:pPr>
            <a:endParaRPr dirty="0"/>
          </a:p>
        </p:txBody>
      </p:sp>
      <p:sp>
        <p:nvSpPr>
          <p:cNvPr id="9" name="CustomShape 2"/>
          <p:cNvSpPr/>
          <p:nvPr/>
        </p:nvSpPr>
        <p:spPr>
          <a:xfrm>
            <a:off x="143768" y="2040212"/>
            <a:ext cx="9934792" cy="5268017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endParaRPr lang="fr-FR" sz="2000" dirty="0">
              <a:latin typeface="+mj-lt"/>
            </a:endParaRPr>
          </a:p>
          <a:p>
            <a:pPr algn="just">
              <a:lnSpc>
                <a:spcPct val="100000"/>
              </a:lnSpc>
            </a:pPr>
            <a:endParaRPr lang="fr-FR" sz="2000" dirty="0" smtClean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3768" y="1997922"/>
            <a:ext cx="9577063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0"/>
              </a:spcBef>
              <a:defRPr/>
            </a:pPr>
            <a:endParaRPr lang="fr-FR" altLang="fr-FR" sz="2000" dirty="0">
              <a:latin typeface="Arial" charset="0"/>
            </a:endParaRPr>
          </a:p>
          <a:p>
            <a:pPr marL="314982" lvl="1" indent="-314982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fr-FR" altLang="fr-FR" sz="2000" dirty="0" smtClean="0">
                <a:latin typeface="Arial" charset="0"/>
              </a:rPr>
              <a:t> </a:t>
            </a:r>
            <a:r>
              <a:rPr lang="fr-FR" altLang="fr-FR" sz="2000" b="1" dirty="0" smtClean="0">
                <a:latin typeface="Arial" charset="0"/>
              </a:rPr>
              <a:t> Suivi budgétaire :</a:t>
            </a:r>
            <a:r>
              <a:rPr lang="fr-FR" altLang="fr-FR" sz="2000" dirty="0" smtClean="0">
                <a:latin typeface="Arial" charset="0"/>
              </a:rPr>
              <a:t> </a:t>
            </a:r>
            <a:r>
              <a:rPr lang="fr-FR" altLang="fr-FR" b="1" dirty="0" smtClean="0">
                <a:latin typeface="Arial" charset="0"/>
              </a:rPr>
              <a:t>Quelques </a:t>
            </a:r>
            <a:r>
              <a:rPr lang="fr-FR" altLang="fr-FR" b="1" dirty="0">
                <a:latin typeface="Arial" charset="0"/>
              </a:rPr>
              <a:t>points de </a:t>
            </a:r>
            <a:r>
              <a:rPr lang="fr-FR" altLang="fr-FR" b="1" dirty="0" err="1">
                <a:latin typeface="Arial" charset="0"/>
              </a:rPr>
              <a:t>vigileance</a:t>
            </a:r>
            <a:r>
              <a:rPr lang="fr-FR" altLang="fr-FR" b="1" dirty="0">
                <a:latin typeface="Arial" charset="0"/>
              </a:rPr>
              <a:t> </a:t>
            </a:r>
            <a:r>
              <a:rPr lang="fr-FR" altLang="fr-FR" b="1" dirty="0" smtClean="0">
                <a:latin typeface="Arial" charset="0"/>
              </a:rPr>
              <a:t>:</a:t>
            </a:r>
          </a:p>
          <a:p>
            <a:pPr marL="314982" lvl="1" indent="-314982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endParaRPr lang="fr-FR" altLang="fr-FR" sz="2000" b="1" dirty="0">
              <a:latin typeface="Arial" charset="0"/>
            </a:endParaRPr>
          </a:p>
          <a:p>
            <a:pPr marL="800100" lvl="2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FR" altLang="fr-FR" sz="2000" b="1" dirty="0" smtClean="0">
                <a:latin typeface="Arial" charset="0"/>
              </a:rPr>
              <a:t>Taux </a:t>
            </a:r>
            <a:r>
              <a:rPr lang="fr-FR" altLang="fr-FR" sz="2000" b="1" dirty="0">
                <a:latin typeface="Arial" charset="0"/>
              </a:rPr>
              <a:t>de change </a:t>
            </a:r>
            <a:r>
              <a:rPr lang="fr-FR" altLang="fr-FR" sz="2000" dirty="0">
                <a:latin typeface="Arial" charset="0"/>
              </a:rPr>
              <a:t>( </a:t>
            </a:r>
            <a:r>
              <a:rPr lang="fr-FR" altLang="fr-FR" sz="2000" dirty="0" smtClean="0">
                <a:latin typeface="Arial" charset="0"/>
              </a:rPr>
              <a:t>flexible </a:t>
            </a:r>
            <a:r>
              <a:rPr lang="fr-FR" altLang="fr-FR" sz="2000" dirty="0">
                <a:latin typeface="Arial" charset="0"/>
              </a:rPr>
              <a:t>suivant les pays</a:t>
            </a:r>
            <a:r>
              <a:rPr lang="fr-FR" altLang="fr-FR" sz="2000" dirty="0" smtClean="0">
                <a:latin typeface="Arial" charset="0"/>
              </a:rPr>
              <a:t>…)</a:t>
            </a:r>
          </a:p>
          <a:p>
            <a:pPr marL="800100" lvl="2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FR" altLang="fr-FR" sz="2000" dirty="0">
                <a:latin typeface="Arial" charset="0"/>
              </a:rPr>
              <a:t> </a:t>
            </a:r>
            <a:r>
              <a:rPr lang="fr-FR" altLang="fr-FR" sz="2000" b="1" dirty="0" smtClean="0">
                <a:latin typeface="Arial" charset="0"/>
              </a:rPr>
              <a:t>Equipement </a:t>
            </a:r>
            <a:r>
              <a:rPr lang="fr-FR" altLang="fr-FR" sz="2000" dirty="0">
                <a:latin typeface="Arial" charset="0"/>
              </a:rPr>
              <a:t>: livraison, frais  de douane, frais de </a:t>
            </a:r>
            <a:r>
              <a:rPr lang="fr-FR" altLang="fr-FR" sz="2000" dirty="0" smtClean="0">
                <a:latin typeface="Arial" charset="0"/>
              </a:rPr>
              <a:t>garde, attention à l’éligibilité….</a:t>
            </a:r>
          </a:p>
          <a:p>
            <a:pPr marL="800100" lvl="2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FR" altLang="fr-FR" sz="2000" dirty="0">
                <a:latin typeface="Arial" charset="0"/>
              </a:rPr>
              <a:t> </a:t>
            </a:r>
            <a:r>
              <a:rPr lang="fr-FR" altLang="fr-FR" sz="2000" b="1" dirty="0" smtClean="0">
                <a:latin typeface="Arial" charset="0"/>
              </a:rPr>
              <a:t>Visas </a:t>
            </a:r>
            <a:r>
              <a:rPr lang="fr-FR" altLang="fr-FR" sz="2000" b="1" dirty="0">
                <a:latin typeface="Arial" charset="0"/>
              </a:rPr>
              <a:t>!! </a:t>
            </a:r>
            <a:endParaRPr lang="fr-FR" altLang="fr-FR" sz="2000" b="1" dirty="0" smtClean="0">
              <a:latin typeface="Arial" charset="0"/>
            </a:endParaRPr>
          </a:p>
          <a:p>
            <a:pPr marL="800100" lvl="2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FR" altLang="fr-FR" sz="2000" b="1" dirty="0">
                <a:latin typeface="Arial" charset="0"/>
              </a:rPr>
              <a:t> </a:t>
            </a:r>
            <a:r>
              <a:rPr lang="fr-FR" altLang="fr-FR" sz="2000" b="1" dirty="0" smtClean="0">
                <a:latin typeface="Arial" charset="0"/>
              </a:rPr>
              <a:t>Frais </a:t>
            </a:r>
            <a:r>
              <a:rPr lang="fr-FR" altLang="fr-FR" sz="2000" b="1" dirty="0">
                <a:latin typeface="Arial" charset="0"/>
              </a:rPr>
              <a:t>de transport …. Au plus économique </a:t>
            </a:r>
            <a:r>
              <a:rPr lang="fr-FR" altLang="fr-FR" sz="2000" b="1" dirty="0" smtClean="0">
                <a:latin typeface="Arial" charset="0"/>
              </a:rPr>
              <a:t>!</a:t>
            </a:r>
          </a:p>
          <a:p>
            <a:pPr marL="800100" lvl="2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FR" altLang="fr-FR" sz="2000" b="1" dirty="0">
                <a:latin typeface="Arial" charset="0"/>
              </a:rPr>
              <a:t> </a:t>
            </a:r>
            <a:r>
              <a:rPr lang="fr-FR" altLang="fr-FR" sz="2000" b="1" dirty="0" smtClean="0">
                <a:latin typeface="Arial" charset="0"/>
              </a:rPr>
              <a:t>Sous-traitance </a:t>
            </a:r>
            <a:r>
              <a:rPr lang="fr-FR" altLang="fr-FR" sz="2000" b="1" dirty="0">
                <a:latin typeface="Arial" charset="0"/>
              </a:rPr>
              <a:t>: </a:t>
            </a:r>
            <a:r>
              <a:rPr lang="fr-FR" altLang="fr-FR" sz="2000" dirty="0">
                <a:latin typeface="Arial" charset="0"/>
              </a:rPr>
              <a:t>attention, le maximum des activités doit être pris en charge par les institutions partenaires!!</a:t>
            </a:r>
          </a:p>
          <a:p>
            <a:pPr marL="314982">
              <a:spcBef>
                <a:spcPct val="0"/>
              </a:spcBef>
              <a:buClr>
                <a:srgbClr val="FFC000"/>
              </a:buClr>
              <a:defRPr/>
            </a:pPr>
            <a:endParaRPr lang="fr-FR" altLang="fr-FR" sz="2000" b="1" dirty="0">
              <a:latin typeface="Arial" charset="0"/>
            </a:endParaRPr>
          </a:p>
          <a:p>
            <a:pPr marL="1133936" lvl="1"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  <a:defRPr/>
            </a:pPr>
            <a:endParaRPr lang="fr-FR" altLang="fr-FR" sz="2000" b="1" dirty="0">
              <a:latin typeface="Arial" charset="0"/>
            </a:endParaRPr>
          </a:p>
          <a:p>
            <a:pPr>
              <a:spcBef>
                <a:spcPct val="0"/>
              </a:spcBef>
              <a:buClr>
                <a:srgbClr val="FFC000"/>
              </a:buClr>
              <a:defRPr/>
            </a:pPr>
            <a:endParaRPr lang="fr-FR" altLang="fr-FR" sz="1300" b="1" dirty="0">
              <a:latin typeface="Arial" charset="0"/>
            </a:endParaRP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endParaRPr lang="fr-FR" altLang="fr-FR" sz="2000" dirty="0">
              <a:latin typeface="Arial" charset="0"/>
            </a:endParaRPr>
          </a:p>
          <a:p>
            <a:pPr lvl="1">
              <a:spcBef>
                <a:spcPct val="0"/>
              </a:spcBef>
              <a:defRPr/>
            </a:pPr>
            <a:endParaRPr lang="fr-FR" altLang="fr-FR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85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mage 258"/>
          <p:cNvPicPr/>
          <p:nvPr/>
        </p:nvPicPr>
        <p:blipFill>
          <a:blip r:embed="rId2"/>
          <a:stretch>
            <a:fillRect/>
          </a:stretch>
        </p:blipFill>
        <p:spPr>
          <a:xfrm>
            <a:off x="720" y="72000"/>
            <a:ext cx="10077840" cy="1582200"/>
          </a:xfrm>
          <a:prstGeom prst="rect">
            <a:avLst/>
          </a:prstGeom>
        </p:spPr>
      </p:pic>
      <p:pic>
        <p:nvPicPr>
          <p:cNvPr id="209" name="Image 262"/>
          <p:cNvPicPr/>
          <p:nvPr/>
        </p:nvPicPr>
        <p:blipFill>
          <a:blip r:embed="rId3"/>
          <a:stretch>
            <a:fillRect/>
          </a:stretch>
        </p:blipFill>
        <p:spPr>
          <a:xfrm>
            <a:off x="938520" y="216000"/>
            <a:ext cx="9142200" cy="70200"/>
          </a:xfrm>
          <a:prstGeom prst="rect">
            <a:avLst/>
          </a:prstGeom>
        </p:spPr>
      </p:pic>
      <p:sp>
        <p:nvSpPr>
          <p:cNvPr id="220" name="CustomShape 11"/>
          <p:cNvSpPr/>
          <p:nvPr/>
        </p:nvSpPr>
        <p:spPr>
          <a:xfrm>
            <a:off x="504000" y="1512000"/>
            <a:ext cx="9538200" cy="506520"/>
          </a:xfrm>
          <a:prstGeom prst="rect">
            <a:avLst/>
          </a:prstGeom>
          <a:noFill/>
        </p:spPr>
      </p:sp>
      <p:sp>
        <p:nvSpPr>
          <p:cNvPr id="6" name="CustomShape 1"/>
          <p:cNvSpPr/>
          <p:nvPr/>
        </p:nvSpPr>
        <p:spPr>
          <a:xfrm>
            <a:off x="3600000" y="200880"/>
            <a:ext cx="6384960" cy="912240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fr-FR" sz="2600" b="1" i="1" dirty="0" smtClean="0">
                <a:solidFill>
                  <a:srgbClr val="DC2300"/>
                </a:solidFill>
                <a:latin typeface="Constantia"/>
              </a:rPr>
              <a:t>Quelques clés pour le suivi et la gestion du projet</a:t>
            </a:r>
          </a:p>
          <a:p>
            <a:pPr algn="r">
              <a:lnSpc>
                <a:spcPct val="100000"/>
              </a:lnSpc>
            </a:pPr>
            <a:r>
              <a:rPr lang="fr-FR" sz="2600" b="1" i="1" dirty="0" smtClean="0">
                <a:solidFill>
                  <a:srgbClr val="DC2300"/>
                </a:solidFill>
                <a:latin typeface="Constantia"/>
              </a:rPr>
              <a:t>Trois points de </a:t>
            </a:r>
            <a:r>
              <a:rPr lang="fr-FR" sz="2600" b="1" i="1" dirty="0" err="1" smtClean="0">
                <a:solidFill>
                  <a:srgbClr val="DC2300"/>
                </a:solidFill>
                <a:latin typeface="Constantia"/>
              </a:rPr>
              <a:t>vigileance</a:t>
            </a:r>
            <a:endParaRPr lang="fr-FR" sz="2600" b="1" i="1" dirty="0" smtClean="0">
              <a:solidFill>
                <a:srgbClr val="DC2300"/>
              </a:solidFill>
              <a:latin typeface="Constantia"/>
            </a:endParaRPr>
          </a:p>
          <a:p>
            <a:pPr algn="r">
              <a:lnSpc>
                <a:spcPct val="100000"/>
              </a:lnSpc>
            </a:pPr>
            <a:endParaRPr lang="fr-FR" sz="2600" b="1" i="1" dirty="0" smtClean="0">
              <a:solidFill>
                <a:srgbClr val="DC2300"/>
              </a:solidFill>
              <a:latin typeface="Constantia"/>
            </a:endParaRPr>
          </a:p>
        </p:txBody>
      </p:sp>
      <p:sp>
        <p:nvSpPr>
          <p:cNvPr id="8" name="CustomShape 2"/>
          <p:cNvSpPr/>
          <p:nvPr/>
        </p:nvSpPr>
        <p:spPr>
          <a:xfrm>
            <a:off x="504000" y="1752181"/>
            <a:ext cx="9360848" cy="4259904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 algn="r">
              <a:lnSpc>
                <a:spcPct val="100000"/>
              </a:lnSpc>
            </a:pPr>
            <a:endParaRPr dirty="0"/>
          </a:p>
        </p:txBody>
      </p:sp>
      <p:sp>
        <p:nvSpPr>
          <p:cNvPr id="9" name="CustomShape 2"/>
          <p:cNvSpPr/>
          <p:nvPr/>
        </p:nvSpPr>
        <p:spPr>
          <a:xfrm>
            <a:off x="143768" y="2040212"/>
            <a:ext cx="9934792" cy="5268017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endParaRPr lang="fr-FR" sz="2000" dirty="0">
              <a:latin typeface="+mj-lt"/>
            </a:endParaRPr>
          </a:p>
          <a:p>
            <a:pPr algn="just">
              <a:lnSpc>
                <a:spcPct val="100000"/>
              </a:lnSpc>
            </a:pPr>
            <a:endParaRPr lang="fr-FR" sz="2000" dirty="0" smtClean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3768" y="1763613"/>
            <a:ext cx="9577063" cy="795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0"/>
              </a:spcBef>
              <a:defRPr/>
            </a:pPr>
            <a:endParaRPr lang="fr-FR" altLang="fr-FR" sz="2000" dirty="0">
              <a:latin typeface="Arial" charset="0"/>
            </a:endParaRPr>
          </a:p>
          <a:p>
            <a:pPr marL="314982" lvl="1" indent="-314982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fr-FR" altLang="fr-FR" sz="2000" dirty="0" smtClean="0">
                <a:latin typeface="Arial" charset="0"/>
              </a:rPr>
              <a:t> </a:t>
            </a:r>
            <a:r>
              <a:rPr lang="fr-FR" altLang="fr-FR" sz="2000" b="1" dirty="0" smtClean="0">
                <a:latin typeface="Arial" charset="0"/>
              </a:rPr>
              <a:t> Les questions de propriété intellectuelle et d’éthique  </a:t>
            </a:r>
            <a:r>
              <a:rPr lang="fr-FR" altLang="fr-FR" sz="2000" dirty="0" smtClean="0">
                <a:latin typeface="Arial" charset="0"/>
              </a:rPr>
              <a:t>doivent être traitées en amont et faire partie d’articles explicites dans les conventions de partenariat, </a:t>
            </a:r>
            <a:r>
              <a:rPr lang="fr-FR" altLang="fr-FR" sz="2000" b="1" dirty="0" smtClean="0">
                <a:latin typeface="Arial" charset="0"/>
              </a:rPr>
              <a:t>notamment s’il est question d’exploitation post-programme !</a:t>
            </a:r>
          </a:p>
          <a:p>
            <a:pPr marL="314982" lvl="1" indent="-314982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endParaRPr lang="fr-FR" altLang="fr-FR" sz="2000" b="1" dirty="0">
              <a:latin typeface="Arial" charset="0"/>
            </a:endParaRPr>
          </a:p>
          <a:p>
            <a:pPr marL="0" lvl="1">
              <a:spcBef>
                <a:spcPct val="0"/>
              </a:spcBef>
              <a:defRPr/>
            </a:pPr>
            <a:r>
              <a:rPr lang="fr-FR" altLang="fr-FR" sz="2000" b="1" dirty="0" smtClean="0">
                <a:latin typeface="Arial" charset="0"/>
              </a:rPr>
              <a:t>Ex : </a:t>
            </a:r>
            <a:r>
              <a:rPr lang="fr-FR" altLang="fr-FR" sz="2000" dirty="0" smtClean="0">
                <a:latin typeface="Arial" charset="0"/>
              </a:rPr>
              <a:t>programmes de l’UE, la propriété des livrables devient « collective » à la fin du programme</a:t>
            </a:r>
          </a:p>
          <a:p>
            <a:pPr marL="314982" lvl="1" indent="-314982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endParaRPr lang="fr-FR" altLang="fr-FR" sz="2000" dirty="0">
              <a:latin typeface="Arial" charset="0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fr-FR" altLang="fr-FR" b="1" dirty="0" smtClean="0">
                <a:latin typeface="Arial" charset="0"/>
              </a:rPr>
              <a:t> </a:t>
            </a:r>
            <a:r>
              <a:rPr lang="fr-FR" altLang="fr-FR" sz="2000" b="1" dirty="0">
                <a:latin typeface="Arial" charset="0"/>
              </a:rPr>
              <a:t>L</a:t>
            </a:r>
            <a:r>
              <a:rPr lang="fr-FR" altLang="fr-FR" sz="2000" b="1" dirty="0" smtClean="0">
                <a:latin typeface="Arial" charset="0"/>
              </a:rPr>
              <a:t>e « bon « équilibre </a:t>
            </a:r>
            <a:r>
              <a:rPr lang="fr-FR" altLang="fr-FR" sz="2000" b="1" dirty="0">
                <a:latin typeface="Arial" charset="0"/>
              </a:rPr>
              <a:t>à trouver </a:t>
            </a:r>
            <a:r>
              <a:rPr lang="fr-FR" altLang="fr-FR" sz="2000" b="1" dirty="0" smtClean="0">
                <a:latin typeface="Arial" charset="0"/>
              </a:rPr>
              <a:t>:</a:t>
            </a:r>
            <a:endParaRPr lang="fr-FR" altLang="fr-FR" b="1" dirty="0">
              <a:latin typeface="Arial" charset="0"/>
            </a:endParaRP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FR" altLang="fr-FR" sz="2000" dirty="0" smtClean="0">
                <a:latin typeface="Arial" charset="0"/>
              </a:rPr>
              <a:t>L’établissement </a:t>
            </a:r>
            <a:r>
              <a:rPr lang="fr-FR" altLang="fr-FR" sz="2000" dirty="0">
                <a:latin typeface="Arial" charset="0"/>
              </a:rPr>
              <a:t>coordonnateur reste le garant de la bonne gestion du programme </a:t>
            </a:r>
            <a:endParaRPr lang="fr-FR" altLang="fr-FR" sz="2000" dirty="0" smtClean="0">
              <a:latin typeface="Arial" charset="0"/>
            </a:endParaRP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FR" altLang="fr-FR" sz="2000" dirty="0" smtClean="0">
                <a:latin typeface="Arial" charset="0"/>
              </a:rPr>
              <a:t>Vers </a:t>
            </a:r>
            <a:r>
              <a:rPr lang="fr-FR" altLang="fr-FR" sz="2000" dirty="0">
                <a:latin typeface="Arial" charset="0"/>
              </a:rPr>
              <a:t>une centralisation … raisonnable (notamment en matière budgétaire</a:t>
            </a:r>
            <a:r>
              <a:rPr lang="fr-FR" altLang="fr-FR" sz="2000" dirty="0" smtClean="0">
                <a:latin typeface="Arial" charset="0"/>
              </a:rPr>
              <a:t>) </a:t>
            </a: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FR" altLang="fr-FR" sz="2000" dirty="0" smtClean="0">
                <a:latin typeface="Arial" charset="0"/>
              </a:rPr>
              <a:t>Responsabiliser </a:t>
            </a:r>
            <a:r>
              <a:rPr lang="fr-FR" altLang="fr-FR" sz="2000" dirty="0">
                <a:latin typeface="Arial" charset="0"/>
              </a:rPr>
              <a:t>les partenaires = plus d’implication, plus de </a:t>
            </a:r>
            <a:r>
              <a:rPr lang="fr-FR" altLang="fr-FR" sz="2000" dirty="0" smtClean="0">
                <a:latin typeface="Arial" charset="0"/>
              </a:rPr>
              <a:t>motivation</a:t>
            </a: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FR" altLang="fr-FR" sz="2000" dirty="0" smtClean="0">
                <a:latin typeface="Arial" charset="0"/>
              </a:rPr>
              <a:t>Un </a:t>
            </a:r>
            <a:r>
              <a:rPr lang="fr-FR" altLang="fr-FR" sz="2000" dirty="0">
                <a:latin typeface="Arial" charset="0"/>
              </a:rPr>
              <a:t>partage judicieux à mettre en place (comité de pilotage</a:t>
            </a:r>
            <a:r>
              <a:rPr lang="fr-FR" altLang="fr-FR" sz="2000" dirty="0" smtClean="0">
                <a:latin typeface="Arial" charset="0"/>
              </a:rPr>
              <a:t>)</a:t>
            </a: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fr-FR" altLang="fr-FR" sz="2000" dirty="0">
              <a:latin typeface="Arial" charset="0"/>
            </a:endParaRP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fr-FR" altLang="fr-FR" sz="2000" dirty="0" smtClean="0">
                <a:latin typeface="Arial" charset="0"/>
              </a:rPr>
              <a:t> </a:t>
            </a:r>
            <a:r>
              <a:rPr lang="fr-FR" altLang="fr-FR" sz="2000" b="1" dirty="0" smtClean="0">
                <a:latin typeface="Arial" charset="0"/>
              </a:rPr>
              <a:t>L’impact et la valorisation du projet </a:t>
            </a:r>
            <a:r>
              <a:rPr lang="fr-FR" altLang="fr-FR" sz="2000" dirty="0" smtClean="0">
                <a:latin typeface="Arial" charset="0"/>
              </a:rPr>
              <a:t>après sa période d’éligibilité sont des facteurs </a:t>
            </a:r>
            <a:r>
              <a:rPr lang="fr-FR" altLang="fr-FR" sz="2000" b="1" dirty="0" smtClean="0">
                <a:latin typeface="Arial" charset="0"/>
              </a:rPr>
              <a:t>déterminants de sa réussite </a:t>
            </a:r>
            <a:r>
              <a:rPr lang="fr-FR" altLang="fr-FR" sz="2000" dirty="0" smtClean="0">
                <a:latin typeface="Arial" charset="0"/>
              </a:rPr>
              <a:t>et doivent donc être pensés aussi bien dans le montage du projet que dans la gestion des activités</a:t>
            </a:r>
            <a:endParaRPr lang="fr-FR" altLang="fr-FR" sz="2000" dirty="0">
              <a:latin typeface="Arial" charset="0"/>
            </a:endParaRPr>
          </a:p>
          <a:p>
            <a:pPr marL="314982" lvl="1" indent="-314982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endParaRPr lang="fr-FR" altLang="fr-FR" sz="2000" dirty="0" smtClean="0">
              <a:latin typeface="Arial" charset="0"/>
            </a:endParaRPr>
          </a:p>
          <a:p>
            <a:pPr marL="314982" lvl="1" indent="-314982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endParaRPr lang="fr-FR" altLang="fr-FR" sz="2000" b="1" dirty="0">
              <a:latin typeface="Arial" charset="0"/>
            </a:endParaRPr>
          </a:p>
          <a:p>
            <a:pPr marL="457200" lvl="2">
              <a:spcBef>
                <a:spcPct val="0"/>
              </a:spcBef>
              <a:defRPr/>
            </a:pPr>
            <a:endParaRPr lang="fr-FR" altLang="fr-FR" sz="2000" dirty="0">
              <a:latin typeface="Arial" charset="0"/>
            </a:endParaRPr>
          </a:p>
          <a:p>
            <a:pPr marL="314982">
              <a:spcBef>
                <a:spcPct val="0"/>
              </a:spcBef>
              <a:buClr>
                <a:srgbClr val="FFC000"/>
              </a:buClr>
              <a:defRPr/>
            </a:pPr>
            <a:endParaRPr lang="fr-FR" altLang="fr-FR" sz="2000" b="1" dirty="0">
              <a:latin typeface="Arial" charset="0"/>
            </a:endParaRPr>
          </a:p>
          <a:p>
            <a:pPr marL="1133936" lvl="1"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  <a:defRPr/>
            </a:pPr>
            <a:endParaRPr lang="fr-FR" altLang="fr-FR" sz="2000" b="1" dirty="0">
              <a:latin typeface="Arial" charset="0"/>
            </a:endParaRPr>
          </a:p>
          <a:p>
            <a:pPr>
              <a:spcBef>
                <a:spcPct val="0"/>
              </a:spcBef>
              <a:buClr>
                <a:srgbClr val="FFC000"/>
              </a:buClr>
              <a:defRPr/>
            </a:pPr>
            <a:endParaRPr lang="fr-FR" altLang="fr-FR" sz="1300" b="1" dirty="0">
              <a:latin typeface="Arial" charset="0"/>
            </a:endParaRP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endParaRPr lang="fr-FR" altLang="fr-FR" sz="2000" dirty="0">
              <a:latin typeface="Arial" charset="0"/>
            </a:endParaRPr>
          </a:p>
          <a:p>
            <a:pPr lvl="1">
              <a:spcBef>
                <a:spcPct val="0"/>
              </a:spcBef>
              <a:defRPr/>
            </a:pPr>
            <a:endParaRPr lang="fr-FR" altLang="fr-FR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70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mage 258"/>
          <p:cNvPicPr/>
          <p:nvPr/>
        </p:nvPicPr>
        <p:blipFill>
          <a:blip r:embed="rId2"/>
          <a:stretch>
            <a:fillRect/>
          </a:stretch>
        </p:blipFill>
        <p:spPr>
          <a:xfrm>
            <a:off x="720" y="72000"/>
            <a:ext cx="10077840" cy="1582200"/>
          </a:xfrm>
          <a:prstGeom prst="rect">
            <a:avLst/>
          </a:prstGeom>
        </p:spPr>
      </p:pic>
      <p:pic>
        <p:nvPicPr>
          <p:cNvPr id="209" name="Image 262"/>
          <p:cNvPicPr/>
          <p:nvPr/>
        </p:nvPicPr>
        <p:blipFill>
          <a:blip r:embed="rId3"/>
          <a:stretch>
            <a:fillRect/>
          </a:stretch>
        </p:blipFill>
        <p:spPr>
          <a:xfrm>
            <a:off x="938520" y="216000"/>
            <a:ext cx="9142200" cy="70200"/>
          </a:xfrm>
          <a:prstGeom prst="rect">
            <a:avLst/>
          </a:prstGeom>
        </p:spPr>
      </p:pic>
      <p:sp>
        <p:nvSpPr>
          <p:cNvPr id="220" name="CustomShape 11"/>
          <p:cNvSpPr/>
          <p:nvPr/>
        </p:nvSpPr>
        <p:spPr>
          <a:xfrm>
            <a:off x="504000" y="1512000"/>
            <a:ext cx="9538200" cy="506520"/>
          </a:xfrm>
          <a:prstGeom prst="rect">
            <a:avLst/>
          </a:prstGeom>
          <a:noFill/>
        </p:spPr>
      </p:sp>
      <p:sp>
        <p:nvSpPr>
          <p:cNvPr id="8" name="CustomShape 2"/>
          <p:cNvSpPr/>
          <p:nvPr/>
        </p:nvSpPr>
        <p:spPr>
          <a:xfrm>
            <a:off x="504000" y="1752181"/>
            <a:ext cx="9360848" cy="4259904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 algn="r">
              <a:lnSpc>
                <a:spcPct val="100000"/>
              </a:lnSpc>
            </a:pPr>
            <a:endParaRPr dirty="0"/>
          </a:p>
        </p:txBody>
      </p:sp>
      <p:sp>
        <p:nvSpPr>
          <p:cNvPr id="9" name="CustomShape 2"/>
          <p:cNvSpPr/>
          <p:nvPr/>
        </p:nvSpPr>
        <p:spPr>
          <a:xfrm>
            <a:off x="143768" y="2040212"/>
            <a:ext cx="9934792" cy="5268017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endParaRPr lang="fr-FR" sz="2000" dirty="0">
              <a:latin typeface="+mj-lt"/>
            </a:endParaRPr>
          </a:p>
          <a:p>
            <a:pPr algn="just">
              <a:lnSpc>
                <a:spcPct val="100000"/>
              </a:lnSpc>
            </a:pPr>
            <a:endParaRPr lang="fr-FR" sz="2000" dirty="0" smtClean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3768" y="2966551"/>
            <a:ext cx="9577063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0"/>
              </a:spcBef>
              <a:defRPr/>
            </a:pPr>
            <a:endParaRPr lang="fr-FR" altLang="fr-FR" sz="2000" dirty="0">
              <a:latin typeface="Arial" charset="0"/>
            </a:endParaRPr>
          </a:p>
          <a:p>
            <a:pPr marL="0" lvl="1" algn="ctr">
              <a:spcBef>
                <a:spcPct val="0"/>
              </a:spcBef>
              <a:defRPr/>
            </a:pPr>
            <a:r>
              <a:rPr lang="fr-FR" altLang="fr-FR" sz="3200" b="1" dirty="0" smtClean="0">
                <a:latin typeface="Arial" charset="0"/>
              </a:rPr>
              <a:t>Merci de votre attention !!</a:t>
            </a:r>
            <a:endParaRPr lang="fr-FR" altLang="fr-FR" sz="3200" b="1" dirty="0">
              <a:latin typeface="Arial" charset="0"/>
            </a:endParaRPr>
          </a:p>
          <a:p>
            <a:pPr>
              <a:spcBef>
                <a:spcPct val="0"/>
              </a:spcBef>
              <a:buClr>
                <a:srgbClr val="FFC000"/>
              </a:buClr>
              <a:defRPr/>
            </a:pPr>
            <a:endParaRPr lang="fr-FR" altLang="fr-FR" sz="1300" b="1" dirty="0">
              <a:latin typeface="Arial" charset="0"/>
            </a:endParaRP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endParaRPr lang="fr-FR" altLang="fr-FR" sz="2000" dirty="0">
              <a:latin typeface="Arial" charset="0"/>
            </a:endParaRPr>
          </a:p>
          <a:p>
            <a:pPr lvl="1">
              <a:spcBef>
                <a:spcPct val="0"/>
              </a:spcBef>
              <a:defRPr/>
            </a:pPr>
            <a:endParaRPr lang="fr-FR" altLang="fr-FR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98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mage 258"/>
          <p:cNvPicPr/>
          <p:nvPr/>
        </p:nvPicPr>
        <p:blipFill>
          <a:blip r:embed="rId2"/>
          <a:stretch>
            <a:fillRect/>
          </a:stretch>
        </p:blipFill>
        <p:spPr>
          <a:xfrm>
            <a:off x="720" y="72000"/>
            <a:ext cx="10077840" cy="1582200"/>
          </a:xfrm>
          <a:prstGeom prst="rect">
            <a:avLst/>
          </a:prstGeom>
        </p:spPr>
      </p:pic>
      <p:pic>
        <p:nvPicPr>
          <p:cNvPr id="209" name="Image 262"/>
          <p:cNvPicPr/>
          <p:nvPr/>
        </p:nvPicPr>
        <p:blipFill>
          <a:blip r:embed="rId3"/>
          <a:stretch>
            <a:fillRect/>
          </a:stretch>
        </p:blipFill>
        <p:spPr>
          <a:xfrm>
            <a:off x="938520" y="216000"/>
            <a:ext cx="9142200" cy="70200"/>
          </a:xfrm>
          <a:prstGeom prst="rect">
            <a:avLst/>
          </a:prstGeom>
        </p:spPr>
      </p:pic>
      <p:sp>
        <p:nvSpPr>
          <p:cNvPr id="220" name="CustomShape 11"/>
          <p:cNvSpPr/>
          <p:nvPr/>
        </p:nvSpPr>
        <p:spPr>
          <a:xfrm>
            <a:off x="504000" y="1512000"/>
            <a:ext cx="9538200" cy="506520"/>
          </a:xfrm>
          <a:prstGeom prst="rect">
            <a:avLst/>
          </a:prstGeom>
          <a:noFill/>
        </p:spPr>
      </p:sp>
      <p:sp>
        <p:nvSpPr>
          <p:cNvPr id="6" name="CustomShape 1"/>
          <p:cNvSpPr/>
          <p:nvPr/>
        </p:nvSpPr>
        <p:spPr>
          <a:xfrm>
            <a:off x="3600000" y="200880"/>
            <a:ext cx="6384960" cy="912240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fr-FR" sz="2600" b="1" i="1" dirty="0" smtClean="0">
                <a:solidFill>
                  <a:srgbClr val="DC2300"/>
                </a:solidFill>
                <a:latin typeface="Constantia"/>
              </a:rPr>
              <a:t>Question de définition</a:t>
            </a:r>
          </a:p>
        </p:txBody>
      </p:sp>
      <p:sp>
        <p:nvSpPr>
          <p:cNvPr id="8" name="CustomShape 2"/>
          <p:cNvSpPr/>
          <p:nvPr/>
        </p:nvSpPr>
        <p:spPr>
          <a:xfrm>
            <a:off x="504000" y="1752181"/>
            <a:ext cx="9360848" cy="4259904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 algn="r">
              <a:lnSpc>
                <a:spcPct val="100000"/>
              </a:lnSpc>
            </a:pPr>
            <a:endParaRPr dirty="0"/>
          </a:p>
        </p:txBody>
      </p:sp>
      <p:sp>
        <p:nvSpPr>
          <p:cNvPr id="9" name="CustomShape 2"/>
          <p:cNvSpPr/>
          <p:nvPr/>
        </p:nvSpPr>
        <p:spPr>
          <a:xfrm>
            <a:off x="143768" y="2040212"/>
            <a:ext cx="9934792" cy="5268017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fr-FR" sz="2000" b="1" dirty="0" smtClean="0">
                <a:latin typeface="+mj-lt"/>
              </a:rPr>
              <a:t>Projet/Programme :</a:t>
            </a:r>
            <a:r>
              <a:rPr lang="fr-FR" sz="2000" dirty="0">
                <a:latin typeface="+mj-lt"/>
              </a:rPr>
              <a:t> Ensemble d’activités conduisant à la réalisation d’objectifs </a:t>
            </a:r>
            <a:endParaRPr lang="fr-FR" sz="2000" dirty="0" smtClean="0">
              <a:latin typeface="+mj-lt"/>
            </a:endParaRPr>
          </a:p>
          <a:p>
            <a:pPr algn="just">
              <a:lnSpc>
                <a:spcPct val="100000"/>
              </a:lnSpc>
            </a:pPr>
            <a:r>
              <a:rPr lang="fr-FR" sz="2000" dirty="0" smtClean="0">
                <a:latin typeface="+mj-lt"/>
              </a:rPr>
              <a:t>préalablement définis </a:t>
            </a:r>
            <a:r>
              <a:rPr lang="fr-FR" sz="2000" dirty="0">
                <a:latin typeface="+mj-lt"/>
              </a:rPr>
              <a:t>et conditionné à la livraison de résultats </a:t>
            </a:r>
            <a:r>
              <a:rPr lang="fr-FR" sz="2000" dirty="0" smtClean="0">
                <a:latin typeface="+mj-lt"/>
              </a:rPr>
              <a:t>tangibles.</a:t>
            </a:r>
          </a:p>
          <a:p>
            <a:pPr algn="just">
              <a:lnSpc>
                <a:spcPct val="100000"/>
              </a:lnSpc>
            </a:pPr>
            <a:endParaRPr lang="fr-FR" sz="2000" dirty="0" smtClean="0">
              <a:latin typeface="+mj-lt"/>
            </a:endParaRPr>
          </a:p>
          <a:p>
            <a:pPr lvl="1" algn="ctr"/>
            <a:r>
              <a:rPr lang="fr-FR" sz="2000" dirty="0" smtClean="0">
                <a:latin typeface="+mj-lt"/>
              </a:rPr>
              <a:t>Projet sélectionné = Programme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endParaRPr lang="fr-FR" sz="2000" dirty="0">
              <a:latin typeface="+mj-lt"/>
            </a:endParaRP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fr-FR" sz="2000" dirty="0" smtClean="0">
                <a:latin typeface="+mj-lt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+mj-lt"/>
              </a:rPr>
              <a:t>OBJECTIFS</a:t>
            </a:r>
          </a:p>
          <a:p>
            <a:pPr marL="1257300" lvl="2" indent="-342900" algn="just">
              <a:buFont typeface="Wingdings" panose="05000000000000000000" pitchFamily="2" charset="2"/>
              <a:buChar char="q"/>
            </a:pPr>
            <a:r>
              <a:rPr lang="fr-FR" sz="2000" dirty="0" smtClean="0">
                <a:latin typeface="+mj-lt"/>
              </a:rPr>
              <a:t>Objectifs généraux : cadre contextuel, contribution du projet</a:t>
            </a:r>
          </a:p>
          <a:p>
            <a:pPr marL="1257300" lvl="2" indent="-342900" algn="just">
              <a:buFont typeface="Wingdings" panose="05000000000000000000" pitchFamily="2" charset="2"/>
              <a:buChar char="q"/>
            </a:pPr>
            <a:r>
              <a:rPr lang="fr-FR" sz="2000" dirty="0" smtClean="0">
                <a:latin typeface="+mj-lt"/>
              </a:rPr>
              <a:t>Objectifs spécifiques :  réalisation du projet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endParaRPr lang="fr-FR" sz="2000" dirty="0">
              <a:latin typeface="+mj-lt"/>
            </a:endParaRP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fr-FR" sz="2000" dirty="0" smtClean="0">
                <a:latin typeface="+mj-lt"/>
              </a:rPr>
              <a:t> </a:t>
            </a:r>
            <a:r>
              <a:rPr lang="fr-FR" sz="2000" dirty="0"/>
              <a:t> </a:t>
            </a:r>
            <a:r>
              <a:rPr lang="fr-FR" sz="2000" b="1" dirty="0">
                <a:solidFill>
                  <a:srgbClr val="FF0000"/>
                </a:solidFill>
              </a:rPr>
              <a:t>CIBLES </a:t>
            </a:r>
            <a:r>
              <a:rPr lang="fr-FR" sz="2000" dirty="0">
                <a:solidFill>
                  <a:srgbClr val="FF0000"/>
                </a:solidFill>
              </a:rPr>
              <a:t>:</a:t>
            </a:r>
            <a:r>
              <a:rPr lang="fr-FR" sz="2000" dirty="0"/>
              <a:t> publics, institutions, communautés vers lesquels </a:t>
            </a:r>
          </a:p>
          <a:p>
            <a:pPr lvl="1" algn="just"/>
            <a:r>
              <a:rPr lang="fr-FR" sz="2000" dirty="0"/>
              <a:t>les objectifs/livrables sont dirigés. </a:t>
            </a:r>
            <a:endParaRPr lang="fr-FR" sz="2000" b="1" dirty="0"/>
          </a:p>
          <a:p>
            <a:pPr lvl="1" algn="just"/>
            <a:endParaRPr lang="fr-FR" sz="2000" b="1" dirty="0">
              <a:solidFill>
                <a:srgbClr val="FF0000"/>
              </a:solidFill>
              <a:latin typeface="+mj-lt"/>
            </a:endParaRPr>
          </a:p>
          <a:p>
            <a:pPr marL="800100" lvl="1" indent="-342900" algn="just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fr-FR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+mj-lt"/>
              </a:rPr>
              <a:t>LIVRABLES</a:t>
            </a:r>
            <a:r>
              <a:rPr lang="fr-FR" sz="2000" dirty="0" smtClean="0">
                <a:solidFill>
                  <a:srgbClr val="FF0000"/>
                </a:solidFill>
                <a:latin typeface="+mj-lt"/>
              </a:rPr>
              <a:t> : </a:t>
            </a:r>
          </a:p>
          <a:p>
            <a:pPr marL="1257300" lvl="2" indent="-342900" algn="just">
              <a:buFont typeface="Wingdings" panose="05000000000000000000" pitchFamily="2" charset="2"/>
              <a:buChar char="q"/>
            </a:pPr>
            <a:r>
              <a:rPr lang="fr-FR" sz="2000" dirty="0">
                <a:latin typeface="+mj-lt"/>
              </a:rPr>
              <a:t> </a:t>
            </a:r>
            <a:r>
              <a:rPr lang="fr-FR" sz="2000" dirty="0" smtClean="0">
                <a:latin typeface="+mj-lt"/>
              </a:rPr>
              <a:t>servent les objectifs</a:t>
            </a:r>
          </a:p>
          <a:p>
            <a:pPr marL="1257300" lvl="2" indent="-342900" algn="just">
              <a:buFont typeface="Wingdings" panose="05000000000000000000" pitchFamily="2" charset="2"/>
              <a:buChar char="q"/>
            </a:pPr>
            <a:r>
              <a:rPr lang="fr-FR" sz="2000" dirty="0">
                <a:latin typeface="+mj-lt"/>
              </a:rPr>
              <a:t> </a:t>
            </a:r>
            <a:r>
              <a:rPr lang="fr-FR" sz="2000" dirty="0" smtClean="0">
                <a:latin typeface="+mj-lt"/>
              </a:rPr>
              <a:t>Concrétisent les résultats du projets</a:t>
            </a:r>
          </a:p>
          <a:p>
            <a:pPr lvl="1" algn="just"/>
            <a:endParaRPr lang="fr-FR" sz="2000" b="1" dirty="0">
              <a:latin typeface="+mj-lt"/>
            </a:endParaRPr>
          </a:p>
          <a:p>
            <a:pPr algn="just">
              <a:lnSpc>
                <a:spcPct val="100000"/>
              </a:lnSpc>
            </a:pPr>
            <a:endParaRPr lang="fr-FR" sz="2000" dirty="0" smtClean="0">
              <a:latin typeface="+mj-lt"/>
            </a:endParaRPr>
          </a:p>
        </p:txBody>
      </p:sp>
      <p:pic>
        <p:nvPicPr>
          <p:cNvPr id="10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528" y="3995861"/>
            <a:ext cx="3317875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61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mage 258"/>
          <p:cNvPicPr/>
          <p:nvPr/>
        </p:nvPicPr>
        <p:blipFill>
          <a:blip r:embed="rId2"/>
          <a:stretch>
            <a:fillRect/>
          </a:stretch>
        </p:blipFill>
        <p:spPr>
          <a:xfrm>
            <a:off x="720" y="72000"/>
            <a:ext cx="10077840" cy="1582200"/>
          </a:xfrm>
          <a:prstGeom prst="rect">
            <a:avLst/>
          </a:prstGeom>
        </p:spPr>
      </p:pic>
      <p:pic>
        <p:nvPicPr>
          <p:cNvPr id="209" name="Image 262"/>
          <p:cNvPicPr/>
          <p:nvPr/>
        </p:nvPicPr>
        <p:blipFill>
          <a:blip r:embed="rId3"/>
          <a:stretch>
            <a:fillRect/>
          </a:stretch>
        </p:blipFill>
        <p:spPr>
          <a:xfrm>
            <a:off x="938520" y="216000"/>
            <a:ext cx="9142200" cy="70200"/>
          </a:xfrm>
          <a:prstGeom prst="rect">
            <a:avLst/>
          </a:prstGeom>
        </p:spPr>
      </p:pic>
      <p:sp>
        <p:nvSpPr>
          <p:cNvPr id="220" name="CustomShape 11"/>
          <p:cNvSpPr/>
          <p:nvPr/>
        </p:nvSpPr>
        <p:spPr>
          <a:xfrm>
            <a:off x="504000" y="1512000"/>
            <a:ext cx="9538200" cy="506520"/>
          </a:xfrm>
          <a:prstGeom prst="rect">
            <a:avLst/>
          </a:prstGeom>
          <a:noFill/>
        </p:spPr>
      </p:sp>
      <p:sp>
        <p:nvSpPr>
          <p:cNvPr id="6" name="CustomShape 1"/>
          <p:cNvSpPr/>
          <p:nvPr/>
        </p:nvSpPr>
        <p:spPr>
          <a:xfrm>
            <a:off x="3600000" y="200880"/>
            <a:ext cx="6384960" cy="912240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fr-FR" sz="2600" b="1" i="1" dirty="0" smtClean="0">
                <a:solidFill>
                  <a:srgbClr val="DC2300"/>
                </a:solidFill>
                <a:latin typeface="Constantia"/>
              </a:rPr>
              <a:t>SOMMAIRE</a:t>
            </a:r>
          </a:p>
        </p:txBody>
      </p:sp>
      <p:sp>
        <p:nvSpPr>
          <p:cNvPr id="8" name="CustomShape 2"/>
          <p:cNvSpPr/>
          <p:nvPr/>
        </p:nvSpPr>
        <p:spPr>
          <a:xfrm>
            <a:off x="504000" y="1752181"/>
            <a:ext cx="9360848" cy="4259904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 algn="r">
              <a:lnSpc>
                <a:spcPct val="100000"/>
              </a:lnSpc>
            </a:pPr>
            <a:endParaRPr dirty="0"/>
          </a:p>
        </p:txBody>
      </p:sp>
      <p:sp>
        <p:nvSpPr>
          <p:cNvPr id="9" name="CustomShape 2"/>
          <p:cNvSpPr/>
          <p:nvPr/>
        </p:nvSpPr>
        <p:spPr>
          <a:xfrm>
            <a:off x="143768" y="2040212"/>
            <a:ext cx="9934792" cy="5268017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 algn="just">
              <a:lnSpc>
                <a:spcPct val="100000"/>
              </a:lnSpc>
            </a:pPr>
            <a:endParaRPr lang="fr-FR" sz="2000" dirty="0" smtClean="0">
              <a:latin typeface="+mj-lt"/>
            </a:endParaRPr>
          </a:p>
          <a:p>
            <a:pPr algn="just">
              <a:lnSpc>
                <a:spcPct val="100000"/>
              </a:lnSpc>
            </a:pPr>
            <a:endParaRPr lang="fr-FR" sz="2000" dirty="0">
              <a:latin typeface="+mj-lt"/>
            </a:endParaRPr>
          </a:p>
          <a:p>
            <a:pPr algn="just">
              <a:lnSpc>
                <a:spcPct val="100000"/>
              </a:lnSpc>
            </a:pPr>
            <a:endParaRPr lang="fr-FR" sz="2000" dirty="0" smtClean="0">
              <a:latin typeface="+mj-lt"/>
            </a:endParaRP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endParaRPr lang="fr-FR" sz="2000" dirty="0">
              <a:latin typeface="+mj-lt"/>
            </a:endParaRP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fr-FR" sz="2000" dirty="0" smtClean="0">
                <a:latin typeface="+mj-lt"/>
              </a:rPr>
              <a:t>  </a:t>
            </a:r>
            <a:r>
              <a:rPr lang="fr-FR" sz="2400" b="1" dirty="0" smtClean="0">
                <a:solidFill>
                  <a:srgbClr val="FF0000"/>
                </a:solidFill>
                <a:latin typeface="+mj-lt"/>
              </a:rPr>
              <a:t>Quelques clés pour le montage d’un projet </a:t>
            </a:r>
            <a:endParaRPr lang="fr-FR" sz="2400" dirty="0" smtClean="0">
              <a:latin typeface="+mj-lt"/>
            </a:endParaRPr>
          </a:p>
          <a:p>
            <a:pPr lvl="1" algn="just"/>
            <a:endParaRPr lang="fr-FR" sz="2400" dirty="0" smtClean="0">
              <a:latin typeface="+mj-lt"/>
            </a:endParaRPr>
          </a:p>
          <a:p>
            <a:pPr lvl="1" algn="just"/>
            <a:endParaRPr lang="fr-FR" sz="2400" dirty="0">
              <a:latin typeface="+mj-lt"/>
            </a:endParaRP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fr-FR" sz="2400" dirty="0" smtClean="0">
                <a:latin typeface="+mj-lt"/>
              </a:rPr>
              <a:t> </a:t>
            </a:r>
            <a:r>
              <a:rPr lang="fr-FR" sz="2400" dirty="0"/>
              <a:t> </a:t>
            </a:r>
            <a:r>
              <a:rPr lang="fr-FR" sz="2400" b="1" dirty="0" smtClean="0">
                <a:solidFill>
                  <a:srgbClr val="FF0000"/>
                </a:solidFill>
              </a:rPr>
              <a:t>Quelques clés pour la rédaction d’un projet</a:t>
            </a:r>
            <a:endParaRPr lang="fr-FR" sz="2400" b="1" dirty="0"/>
          </a:p>
          <a:p>
            <a:pPr lvl="1" algn="just"/>
            <a:endParaRPr lang="fr-FR" sz="2400" b="1" dirty="0" smtClean="0">
              <a:solidFill>
                <a:srgbClr val="FF0000"/>
              </a:solidFill>
              <a:latin typeface="+mj-lt"/>
            </a:endParaRPr>
          </a:p>
          <a:p>
            <a:pPr lvl="1" algn="just"/>
            <a:endParaRPr lang="fr-FR" sz="2400" b="1" dirty="0">
              <a:solidFill>
                <a:srgbClr val="FF0000"/>
              </a:solidFill>
              <a:latin typeface="+mj-lt"/>
            </a:endParaRPr>
          </a:p>
          <a:p>
            <a:pPr marL="800100" lvl="1" indent="-342900" algn="just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fr-FR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+mj-lt"/>
              </a:rPr>
              <a:t>Quelques clés pour le suivi et la gestion d’un projet</a:t>
            </a:r>
            <a:r>
              <a:rPr lang="fr-FR" sz="2400" dirty="0" smtClean="0">
                <a:solidFill>
                  <a:srgbClr val="FF0000"/>
                </a:solidFill>
                <a:latin typeface="+mj-lt"/>
              </a:rPr>
              <a:t>: </a:t>
            </a:r>
          </a:p>
          <a:p>
            <a:pPr lvl="2" algn="just"/>
            <a:endParaRPr lang="fr-FR" sz="2000" dirty="0" smtClean="0">
              <a:latin typeface="+mj-lt"/>
            </a:endParaRPr>
          </a:p>
          <a:p>
            <a:pPr lvl="1" algn="just"/>
            <a:endParaRPr lang="fr-FR" sz="2000" b="1" dirty="0">
              <a:latin typeface="+mj-lt"/>
            </a:endParaRPr>
          </a:p>
          <a:p>
            <a:pPr algn="just">
              <a:lnSpc>
                <a:spcPct val="100000"/>
              </a:lnSpc>
            </a:pPr>
            <a:endParaRPr lang="fr-FR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503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mage 258"/>
          <p:cNvPicPr/>
          <p:nvPr/>
        </p:nvPicPr>
        <p:blipFill>
          <a:blip r:embed="rId2"/>
          <a:stretch>
            <a:fillRect/>
          </a:stretch>
        </p:blipFill>
        <p:spPr>
          <a:xfrm>
            <a:off x="720" y="72000"/>
            <a:ext cx="10077840" cy="1582200"/>
          </a:xfrm>
          <a:prstGeom prst="rect">
            <a:avLst/>
          </a:prstGeom>
        </p:spPr>
      </p:pic>
      <p:pic>
        <p:nvPicPr>
          <p:cNvPr id="209" name="Image 262"/>
          <p:cNvPicPr/>
          <p:nvPr/>
        </p:nvPicPr>
        <p:blipFill>
          <a:blip r:embed="rId3"/>
          <a:stretch>
            <a:fillRect/>
          </a:stretch>
        </p:blipFill>
        <p:spPr>
          <a:xfrm>
            <a:off x="938520" y="216000"/>
            <a:ext cx="9142200" cy="70200"/>
          </a:xfrm>
          <a:prstGeom prst="rect">
            <a:avLst/>
          </a:prstGeom>
        </p:spPr>
      </p:pic>
      <p:sp>
        <p:nvSpPr>
          <p:cNvPr id="220" name="CustomShape 11"/>
          <p:cNvSpPr/>
          <p:nvPr/>
        </p:nvSpPr>
        <p:spPr>
          <a:xfrm>
            <a:off x="504000" y="1512000"/>
            <a:ext cx="9538200" cy="506520"/>
          </a:xfrm>
          <a:prstGeom prst="rect">
            <a:avLst/>
          </a:prstGeom>
          <a:noFill/>
        </p:spPr>
      </p:sp>
      <p:sp>
        <p:nvSpPr>
          <p:cNvPr id="6" name="CustomShape 1"/>
          <p:cNvSpPr/>
          <p:nvPr/>
        </p:nvSpPr>
        <p:spPr>
          <a:xfrm>
            <a:off x="3600000" y="200880"/>
            <a:ext cx="6384960" cy="912240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fr-FR" sz="2600" b="1" i="1" dirty="0" smtClean="0">
                <a:solidFill>
                  <a:srgbClr val="DC2300"/>
                </a:solidFill>
                <a:latin typeface="Constantia"/>
              </a:rPr>
              <a:t>Question d’évaluation</a:t>
            </a:r>
          </a:p>
        </p:txBody>
      </p:sp>
      <p:sp>
        <p:nvSpPr>
          <p:cNvPr id="8" name="CustomShape 2"/>
          <p:cNvSpPr/>
          <p:nvPr/>
        </p:nvSpPr>
        <p:spPr>
          <a:xfrm>
            <a:off x="504000" y="1752181"/>
            <a:ext cx="9360848" cy="4259904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 algn="r">
              <a:lnSpc>
                <a:spcPct val="100000"/>
              </a:lnSpc>
            </a:pPr>
            <a:endParaRPr dirty="0"/>
          </a:p>
        </p:txBody>
      </p:sp>
      <p:sp>
        <p:nvSpPr>
          <p:cNvPr id="9" name="CustomShape 2"/>
          <p:cNvSpPr/>
          <p:nvPr/>
        </p:nvSpPr>
        <p:spPr>
          <a:xfrm>
            <a:off x="143768" y="2040212"/>
            <a:ext cx="9934792" cy="5268017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b="1" dirty="0" smtClean="0">
                <a:latin typeface="+mj-lt"/>
              </a:rPr>
              <a:t>4 grands Axes :</a:t>
            </a:r>
            <a:endParaRPr lang="fr-FR" sz="2800" dirty="0" smtClean="0">
              <a:latin typeface="+mj-lt"/>
            </a:endParaRPr>
          </a:p>
          <a:p>
            <a:pPr algn="ctr">
              <a:lnSpc>
                <a:spcPct val="100000"/>
              </a:lnSpc>
            </a:pPr>
            <a:endParaRPr lang="fr-FR" sz="2000" dirty="0">
              <a:latin typeface="+mj-lt"/>
            </a:endParaRP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fr-FR" sz="2000" b="1" dirty="0" smtClean="0">
                <a:solidFill>
                  <a:srgbClr val="FF0000"/>
                </a:solidFill>
                <a:latin typeface="+mj-lt"/>
              </a:rPr>
              <a:t>PERTINENCE DU SUJET  (20/30 pts)</a:t>
            </a:r>
            <a:endParaRPr lang="fr-FR" sz="2000" dirty="0" smtClean="0">
              <a:latin typeface="+mj-lt"/>
            </a:endParaRPr>
          </a:p>
          <a:p>
            <a:pPr lvl="1" algn="just"/>
            <a:endParaRPr lang="fr-FR" sz="2000" dirty="0" smtClean="0">
              <a:latin typeface="+mj-lt"/>
            </a:endParaRP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fr-FR" sz="2000" b="1" dirty="0" smtClean="0">
                <a:solidFill>
                  <a:srgbClr val="FF0000"/>
                </a:solidFill>
                <a:latin typeface="+mj-lt"/>
              </a:rPr>
              <a:t>QUALITE du PARTENARIAT (30 pts)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endParaRPr lang="fr-FR" sz="2000" b="1" dirty="0">
              <a:solidFill>
                <a:srgbClr val="FF0000"/>
              </a:solidFill>
              <a:latin typeface="+mj-lt"/>
            </a:endParaRP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fr-FR" sz="2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fr-FR" sz="2000" b="1" dirty="0">
                <a:solidFill>
                  <a:srgbClr val="FF0000"/>
                </a:solidFill>
              </a:rPr>
              <a:t>METHODOLOGIE et MISE en ŒUVRE (30/20 pts)</a:t>
            </a:r>
            <a:endParaRPr lang="fr-FR" sz="2000" dirty="0"/>
          </a:p>
          <a:p>
            <a:pPr lvl="1" algn="just"/>
            <a:endParaRPr lang="fr-FR" sz="2000" b="1" dirty="0">
              <a:solidFill>
                <a:srgbClr val="FF0000"/>
              </a:solidFill>
              <a:latin typeface="+mj-lt"/>
            </a:endParaRP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fr-FR" sz="2000" b="1" dirty="0" smtClean="0">
                <a:solidFill>
                  <a:srgbClr val="FF0000"/>
                </a:solidFill>
                <a:latin typeface="+mj-lt"/>
              </a:rPr>
              <a:t> IMPACT, VALORISATION et DISSEMINATION ( 20 pts)</a:t>
            </a:r>
            <a:endParaRPr lang="fr-FR" sz="2000" b="1" dirty="0">
              <a:latin typeface="+mj-lt"/>
            </a:endParaRPr>
          </a:p>
          <a:p>
            <a:pPr algn="just">
              <a:lnSpc>
                <a:spcPct val="100000"/>
              </a:lnSpc>
            </a:pPr>
            <a:endParaRPr lang="fr-FR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008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mage 258"/>
          <p:cNvPicPr/>
          <p:nvPr/>
        </p:nvPicPr>
        <p:blipFill>
          <a:blip r:embed="rId2"/>
          <a:stretch>
            <a:fillRect/>
          </a:stretch>
        </p:blipFill>
        <p:spPr>
          <a:xfrm>
            <a:off x="720" y="72000"/>
            <a:ext cx="10077840" cy="1582200"/>
          </a:xfrm>
          <a:prstGeom prst="rect">
            <a:avLst/>
          </a:prstGeom>
        </p:spPr>
      </p:pic>
      <p:pic>
        <p:nvPicPr>
          <p:cNvPr id="209" name="Image 262"/>
          <p:cNvPicPr/>
          <p:nvPr/>
        </p:nvPicPr>
        <p:blipFill>
          <a:blip r:embed="rId3"/>
          <a:stretch>
            <a:fillRect/>
          </a:stretch>
        </p:blipFill>
        <p:spPr>
          <a:xfrm>
            <a:off x="938520" y="216000"/>
            <a:ext cx="9142200" cy="70200"/>
          </a:xfrm>
          <a:prstGeom prst="rect">
            <a:avLst/>
          </a:prstGeom>
        </p:spPr>
      </p:pic>
      <p:sp>
        <p:nvSpPr>
          <p:cNvPr id="220" name="CustomShape 11"/>
          <p:cNvSpPr/>
          <p:nvPr/>
        </p:nvSpPr>
        <p:spPr>
          <a:xfrm>
            <a:off x="504000" y="1512000"/>
            <a:ext cx="9538200" cy="506520"/>
          </a:xfrm>
          <a:prstGeom prst="rect">
            <a:avLst/>
          </a:prstGeom>
          <a:noFill/>
        </p:spPr>
      </p:sp>
      <p:sp>
        <p:nvSpPr>
          <p:cNvPr id="6" name="CustomShape 1"/>
          <p:cNvSpPr/>
          <p:nvPr/>
        </p:nvSpPr>
        <p:spPr>
          <a:xfrm>
            <a:off x="3600000" y="200880"/>
            <a:ext cx="6384960" cy="912240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fr-FR" sz="2600" b="1" i="1" dirty="0" smtClean="0">
                <a:solidFill>
                  <a:srgbClr val="DC2300"/>
                </a:solidFill>
                <a:latin typeface="Constantia"/>
              </a:rPr>
              <a:t>Pertinence du sujet</a:t>
            </a:r>
          </a:p>
        </p:txBody>
      </p:sp>
      <p:sp>
        <p:nvSpPr>
          <p:cNvPr id="8" name="CustomShape 2"/>
          <p:cNvSpPr/>
          <p:nvPr/>
        </p:nvSpPr>
        <p:spPr>
          <a:xfrm>
            <a:off x="504000" y="1752181"/>
            <a:ext cx="9360848" cy="4259904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 algn="r">
              <a:lnSpc>
                <a:spcPct val="100000"/>
              </a:lnSpc>
            </a:pPr>
            <a:endParaRPr dirty="0"/>
          </a:p>
        </p:txBody>
      </p:sp>
      <p:sp>
        <p:nvSpPr>
          <p:cNvPr id="9" name="CustomShape 2"/>
          <p:cNvSpPr/>
          <p:nvPr/>
        </p:nvSpPr>
        <p:spPr>
          <a:xfrm>
            <a:off x="143768" y="2040212"/>
            <a:ext cx="9934792" cy="5268017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b="1" dirty="0" smtClean="0">
                <a:latin typeface="+mj-lt"/>
              </a:rPr>
              <a:t> </a:t>
            </a:r>
            <a:endParaRPr lang="fr-FR" sz="2000" b="1" dirty="0">
              <a:latin typeface="+mj-lt"/>
            </a:endParaRPr>
          </a:p>
          <a:p>
            <a:pPr algn="just">
              <a:lnSpc>
                <a:spcPct val="100000"/>
              </a:lnSpc>
            </a:pPr>
            <a:endParaRPr lang="fr-FR" sz="2000" dirty="0" smtClean="0">
              <a:latin typeface="+mj-lt"/>
            </a:endParaRPr>
          </a:p>
        </p:txBody>
      </p:sp>
      <p:sp>
        <p:nvSpPr>
          <p:cNvPr id="10" name="CustomShape 2"/>
          <p:cNvSpPr/>
          <p:nvPr/>
        </p:nvSpPr>
        <p:spPr>
          <a:xfrm>
            <a:off x="296168" y="2192612"/>
            <a:ext cx="9934792" cy="5268017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2000" b="1" dirty="0" smtClean="0">
                <a:latin typeface="+mj-lt"/>
              </a:rPr>
              <a:t>Le sujet répond aux critères définis par l’Appel </a:t>
            </a:r>
            <a:r>
              <a:rPr lang="fr-FR" sz="2000" b="1" dirty="0" smtClean="0">
                <a:latin typeface="+mj-lt"/>
              </a:rPr>
              <a:t>d’Offre </a:t>
            </a:r>
            <a:r>
              <a:rPr lang="fr-FR" sz="2000" b="1" dirty="0" smtClean="0">
                <a:latin typeface="+mj-lt"/>
              </a:rPr>
              <a:t>(</a:t>
            </a:r>
            <a:r>
              <a:rPr lang="fr-FR" sz="1600" b="1" dirty="0" smtClean="0">
                <a:latin typeface="+mj-lt"/>
              </a:rPr>
              <a:t>s’il y a lieu </a:t>
            </a:r>
            <a:r>
              <a:rPr lang="fr-FR" sz="2000" b="1" dirty="0" smtClean="0">
                <a:latin typeface="+mj-lt"/>
              </a:rPr>
              <a:t>) </a:t>
            </a:r>
            <a:r>
              <a:rPr lang="fr-FR" sz="2000" dirty="0" smtClean="0">
                <a:latin typeface="+mj-lt"/>
              </a:rPr>
              <a:t>: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fr-FR" sz="2000" dirty="0">
                <a:latin typeface="+mj-lt"/>
              </a:rPr>
              <a:t>T</a:t>
            </a:r>
            <a:r>
              <a:rPr lang="fr-FR" sz="2000" dirty="0" smtClean="0">
                <a:latin typeface="+mj-lt"/>
              </a:rPr>
              <a:t>hématiques, 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fr-FR" sz="2000" dirty="0">
                <a:latin typeface="+mj-lt"/>
              </a:rPr>
              <a:t>C</a:t>
            </a:r>
            <a:r>
              <a:rPr lang="fr-FR" sz="2000" dirty="0" smtClean="0">
                <a:latin typeface="+mj-lt"/>
              </a:rPr>
              <a:t>ibles, 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fr-FR" sz="2000" dirty="0">
                <a:latin typeface="+mj-lt"/>
              </a:rPr>
              <a:t>T</a:t>
            </a:r>
            <a:r>
              <a:rPr lang="fr-FR" sz="2000" dirty="0" smtClean="0">
                <a:latin typeface="+mj-lt"/>
              </a:rPr>
              <a:t>ypes de partenaires</a:t>
            </a:r>
          </a:p>
          <a:p>
            <a:pPr lvl="1" algn="just"/>
            <a:endParaRPr lang="fr-FR" sz="2000" dirty="0" smtClean="0"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000" b="1" dirty="0" smtClean="0">
                <a:latin typeface="+mj-lt"/>
              </a:rPr>
              <a:t>Le sujet est une valeur ajoutée :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fr-FR" sz="2000" b="1" dirty="0" smtClean="0">
                <a:latin typeface="+mj-lt"/>
              </a:rPr>
              <a:t> </a:t>
            </a:r>
            <a:r>
              <a:rPr lang="fr-FR" sz="2000" dirty="0" smtClean="0">
                <a:latin typeface="+mj-lt"/>
              </a:rPr>
              <a:t>sujet</a:t>
            </a:r>
            <a:r>
              <a:rPr lang="fr-FR" sz="2000" b="1" dirty="0" smtClean="0">
                <a:latin typeface="+mj-lt"/>
              </a:rPr>
              <a:t> </a:t>
            </a:r>
            <a:r>
              <a:rPr lang="fr-FR" sz="2000" dirty="0" smtClean="0">
                <a:latin typeface="+mj-lt"/>
              </a:rPr>
              <a:t>basé sur une analyse </a:t>
            </a:r>
            <a:r>
              <a:rPr lang="fr-FR" sz="2000" dirty="0">
                <a:latin typeface="+mj-lt"/>
              </a:rPr>
              <a:t>d</a:t>
            </a:r>
            <a:r>
              <a:rPr lang="fr-FR" sz="2000" dirty="0" smtClean="0">
                <a:latin typeface="+mj-lt"/>
              </a:rPr>
              <a:t>es </a:t>
            </a:r>
            <a:r>
              <a:rPr lang="fr-FR" sz="2000" b="1" dirty="0" smtClean="0">
                <a:latin typeface="+mj-lt"/>
              </a:rPr>
              <a:t>besoins</a:t>
            </a:r>
            <a:r>
              <a:rPr lang="fr-FR" sz="2000" dirty="0" smtClean="0">
                <a:latin typeface="+mj-lt"/>
              </a:rPr>
              <a:t> clairement identifiés (locaux, </a:t>
            </a:r>
          </a:p>
          <a:p>
            <a:pPr lvl="1" algn="just"/>
            <a:r>
              <a:rPr lang="fr-FR" sz="2000" dirty="0" smtClean="0">
                <a:latin typeface="+mj-lt"/>
              </a:rPr>
              <a:t>régionaux, nationaux, internationaux)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fr-FR" sz="2000" dirty="0">
                <a:latin typeface="+mj-lt"/>
              </a:rPr>
              <a:t> </a:t>
            </a:r>
            <a:r>
              <a:rPr lang="fr-FR" sz="2000" dirty="0" smtClean="0">
                <a:latin typeface="+mj-lt"/>
              </a:rPr>
              <a:t>sujet </a:t>
            </a:r>
            <a:r>
              <a:rPr lang="fr-FR" sz="2000" b="1" dirty="0" smtClean="0">
                <a:latin typeface="+mj-lt"/>
              </a:rPr>
              <a:t>innovant</a:t>
            </a:r>
            <a:r>
              <a:rPr lang="fr-FR" sz="2000" dirty="0" smtClean="0">
                <a:latin typeface="+mj-lt"/>
              </a:rPr>
              <a:t> ou bien </a:t>
            </a:r>
            <a:r>
              <a:rPr lang="fr-FR" sz="2000" b="1" dirty="0" smtClean="0">
                <a:latin typeface="+mj-lt"/>
              </a:rPr>
              <a:t>complémentaire </a:t>
            </a:r>
            <a:r>
              <a:rPr lang="fr-FR" sz="2000" dirty="0" smtClean="0">
                <a:latin typeface="+mj-lt"/>
              </a:rPr>
              <a:t>à d’autres initiatives portées </a:t>
            </a:r>
          </a:p>
          <a:p>
            <a:pPr lvl="1" algn="just"/>
            <a:r>
              <a:rPr lang="fr-FR" sz="2000" dirty="0" smtClean="0">
                <a:latin typeface="+mj-lt"/>
              </a:rPr>
              <a:t>par les partenaires</a:t>
            </a:r>
            <a:endParaRPr lang="fr-FR" sz="2000" dirty="0">
              <a:latin typeface="+mj-lt"/>
            </a:endParaRP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fr-FR" sz="2000" dirty="0" smtClean="0">
                <a:latin typeface="+mj-lt"/>
              </a:rPr>
              <a:t> sujet </a:t>
            </a:r>
            <a:r>
              <a:rPr lang="fr-FR" sz="2000" b="1" dirty="0" smtClean="0">
                <a:latin typeface="+mj-lt"/>
              </a:rPr>
              <a:t>original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fr-FR" sz="2000" b="1" dirty="0">
                <a:latin typeface="+mj-lt"/>
              </a:rPr>
              <a:t> </a:t>
            </a:r>
            <a:r>
              <a:rPr lang="fr-FR" sz="2000" dirty="0" smtClean="0">
                <a:latin typeface="+mj-lt"/>
              </a:rPr>
              <a:t>Sujet qui apporte une </a:t>
            </a:r>
            <a:r>
              <a:rPr lang="fr-FR" sz="2000" b="1" dirty="0" smtClean="0">
                <a:latin typeface="+mj-lt"/>
              </a:rPr>
              <a:t>contribution</a:t>
            </a:r>
            <a:r>
              <a:rPr lang="fr-FR" sz="2000" dirty="0" smtClean="0">
                <a:latin typeface="+mj-lt"/>
              </a:rPr>
              <a:t> consistante à son domaine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endParaRPr lang="fr-FR" sz="2000" dirty="0"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+mj-lt"/>
              </a:rPr>
              <a:t> Le </a:t>
            </a:r>
            <a:r>
              <a:rPr lang="fr-FR" sz="2000" b="1" dirty="0" smtClean="0">
                <a:latin typeface="+mj-lt"/>
              </a:rPr>
              <a:t>sujet</a:t>
            </a:r>
            <a:r>
              <a:rPr lang="fr-FR" sz="2000" dirty="0" smtClean="0">
                <a:latin typeface="+mj-lt"/>
              </a:rPr>
              <a:t> a des objectifs </a:t>
            </a:r>
            <a:r>
              <a:rPr lang="fr-FR" sz="2000" b="1" dirty="0" smtClean="0">
                <a:latin typeface="+mj-lt"/>
              </a:rPr>
              <a:t>réalistes </a:t>
            </a:r>
            <a:r>
              <a:rPr lang="fr-FR" sz="2000" dirty="0" smtClean="0">
                <a:latin typeface="+mj-lt"/>
              </a:rPr>
              <a:t>et aisément </a:t>
            </a:r>
            <a:r>
              <a:rPr lang="fr-FR" sz="2000" b="1" dirty="0" smtClean="0">
                <a:latin typeface="+mj-lt"/>
              </a:rPr>
              <a:t>mesurables </a:t>
            </a:r>
            <a:r>
              <a:rPr lang="fr-FR" sz="2000" dirty="0" smtClean="0">
                <a:latin typeface="+mj-lt"/>
              </a:rPr>
              <a:t>(production de livrables)</a:t>
            </a:r>
          </a:p>
          <a:p>
            <a:pPr algn="just"/>
            <a:endParaRPr lang="fr-FR" sz="2000" dirty="0" smtClean="0"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+mj-lt"/>
              </a:rPr>
              <a:t> le sujet est  </a:t>
            </a:r>
            <a:r>
              <a:rPr lang="fr-FR" sz="2000" b="1" dirty="0" smtClean="0">
                <a:latin typeface="+mj-lt"/>
              </a:rPr>
              <a:t>« valorisable »,  </a:t>
            </a:r>
            <a:r>
              <a:rPr lang="fr-FR" sz="2000" dirty="0" smtClean="0">
                <a:latin typeface="+mj-lt"/>
              </a:rPr>
              <a:t>son </a:t>
            </a:r>
            <a:r>
              <a:rPr lang="fr-FR" sz="2000" b="1" dirty="0" smtClean="0">
                <a:latin typeface="+mj-lt"/>
              </a:rPr>
              <a:t>impact</a:t>
            </a:r>
            <a:r>
              <a:rPr lang="fr-FR" sz="2000" dirty="0" smtClean="0">
                <a:latin typeface="+mj-lt"/>
              </a:rPr>
              <a:t> est susceptible d’être clairement mesuré</a:t>
            </a:r>
            <a:endParaRPr lang="fr-FR" sz="2000" dirty="0">
              <a:latin typeface="+mj-lt"/>
            </a:endParaRPr>
          </a:p>
          <a:p>
            <a:pPr algn="just">
              <a:lnSpc>
                <a:spcPct val="100000"/>
              </a:lnSpc>
            </a:pPr>
            <a:endParaRPr lang="fr-FR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27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mage 258"/>
          <p:cNvPicPr/>
          <p:nvPr/>
        </p:nvPicPr>
        <p:blipFill>
          <a:blip r:embed="rId2"/>
          <a:stretch>
            <a:fillRect/>
          </a:stretch>
        </p:blipFill>
        <p:spPr>
          <a:xfrm>
            <a:off x="720" y="72000"/>
            <a:ext cx="10077840" cy="1582200"/>
          </a:xfrm>
          <a:prstGeom prst="rect">
            <a:avLst/>
          </a:prstGeom>
        </p:spPr>
      </p:pic>
      <p:pic>
        <p:nvPicPr>
          <p:cNvPr id="209" name="Image 262"/>
          <p:cNvPicPr/>
          <p:nvPr/>
        </p:nvPicPr>
        <p:blipFill>
          <a:blip r:embed="rId3"/>
          <a:stretch>
            <a:fillRect/>
          </a:stretch>
        </p:blipFill>
        <p:spPr>
          <a:xfrm>
            <a:off x="938520" y="216000"/>
            <a:ext cx="9142200" cy="70200"/>
          </a:xfrm>
          <a:prstGeom prst="rect">
            <a:avLst/>
          </a:prstGeom>
        </p:spPr>
      </p:pic>
      <p:sp>
        <p:nvSpPr>
          <p:cNvPr id="220" name="CustomShape 11"/>
          <p:cNvSpPr/>
          <p:nvPr/>
        </p:nvSpPr>
        <p:spPr>
          <a:xfrm>
            <a:off x="504000" y="1512000"/>
            <a:ext cx="9538200" cy="506520"/>
          </a:xfrm>
          <a:prstGeom prst="rect">
            <a:avLst/>
          </a:prstGeom>
          <a:noFill/>
        </p:spPr>
      </p:sp>
      <p:sp>
        <p:nvSpPr>
          <p:cNvPr id="6" name="CustomShape 1"/>
          <p:cNvSpPr/>
          <p:nvPr/>
        </p:nvSpPr>
        <p:spPr>
          <a:xfrm>
            <a:off x="3600000" y="200880"/>
            <a:ext cx="6384960" cy="912240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fr-FR" sz="2600" b="1" i="1" dirty="0" smtClean="0">
                <a:solidFill>
                  <a:srgbClr val="DC2300"/>
                </a:solidFill>
                <a:latin typeface="Constantia"/>
              </a:rPr>
              <a:t>Qualité du partenariat</a:t>
            </a:r>
          </a:p>
        </p:txBody>
      </p:sp>
      <p:sp>
        <p:nvSpPr>
          <p:cNvPr id="8" name="CustomShape 2"/>
          <p:cNvSpPr/>
          <p:nvPr/>
        </p:nvSpPr>
        <p:spPr>
          <a:xfrm>
            <a:off x="504000" y="1752181"/>
            <a:ext cx="9360848" cy="4259904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 algn="r">
              <a:lnSpc>
                <a:spcPct val="100000"/>
              </a:lnSpc>
            </a:pPr>
            <a:endParaRPr dirty="0"/>
          </a:p>
        </p:txBody>
      </p:sp>
      <p:sp>
        <p:nvSpPr>
          <p:cNvPr id="9" name="CustomShape 2"/>
          <p:cNvSpPr/>
          <p:nvPr/>
        </p:nvSpPr>
        <p:spPr>
          <a:xfrm>
            <a:off x="143768" y="1619597"/>
            <a:ext cx="9934792" cy="5268017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b="1" dirty="0" smtClean="0">
                <a:latin typeface="+mj-lt"/>
              </a:rPr>
              <a:t> </a:t>
            </a:r>
            <a:endParaRPr lang="fr-FR" sz="2000" b="1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 smtClean="0"/>
              <a:t>Le </a:t>
            </a:r>
            <a:r>
              <a:rPr lang="fr-FR" sz="2000" b="1" dirty="0" smtClean="0"/>
              <a:t>partenariat</a:t>
            </a:r>
            <a:r>
              <a:rPr lang="fr-FR" sz="2000" dirty="0" smtClean="0"/>
              <a:t> se construit en </a:t>
            </a:r>
            <a:r>
              <a:rPr lang="fr-FR" sz="2000" dirty="0"/>
              <a:t>fonction des </a:t>
            </a:r>
            <a:r>
              <a:rPr lang="fr-FR" sz="2000" b="1" dirty="0"/>
              <a:t>objectifs</a:t>
            </a:r>
            <a:r>
              <a:rPr lang="fr-FR" sz="2000" dirty="0"/>
              <a:t> du </a:t>
            </a:r>
            <a:r>
              <a:rPr lang="fr-FR" sz="2000" dirty="0" smtClean="0"/>
              <a:t>projet</a:t>
            </a:r>
          </a:p>
          <a:p>
            <a:endParaRPr lang="fr-FR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 smtClean="0"/>
              <a:t>Le </a:t>
            </a:r>
            <a:r>
              <a:rPr lang="fr-FR" sz="2000" b="1" dirty="0" smtClean="0"/>
              <a:t>partenariat</a:t>
            </a:r>
            <a:r>
              <a:rPr lang="fr-FR" sz="2000" dirty="0" smtClean="0"/>
              <a:t> doit être </a:t>
            </a:r>
            <a:r>
              <a:rPr lang="fr-FR" sz="2000" dirty="0"/>
              <a:t>bien </a:t>
            </a:r>
            <a:r>
              <a:rPr lang="fr-FR" sz="2000" b="1" dirty="0"/>
              <a:t>équilibré</a:t>
            </a:r>
            <a:r>
              <a:rPr lang="fr-FR" sz="2000" dirty="0"/>
              <a:t>, </a:t>
            </a:r>
            <a:r>
              <a:rPr lang="fr-FR" sz="2000" b="1" dirty="0"/>
              <a:t>crédible</a:t>
            </a:r>
            <a:r>
              <a:rPr lang="fr-FR" sz="2000" dirty="0"/>
              <a:t> et </a:t>
            </a:r>
            <a:r>
              <a:rPr lang="fr-FR" sz="2000" b="1" dirty="0"/>
              <a:t>basé </a:t>
            </a:r>
          </a:p>
          <a:p>
            <a:r>
              <a:rPr lang="fr-FR" sz="2000" dirty="0"/>
              <a:t>sur la </a:t>
            </a:r>
            <a:r>
              <a:rPr lang="fr-FR" sz="2000" b="1" dirty="0" smtClean="0"/>
              <a:t>complémentarité</a:t>
            </a:r>
            <a:r>
              <a:rPr lang="fr-FR" sz="2000" dirty="0" smtClean="0"/>
              <a:t>: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fr-FR" sz="2000" dirty="0"/>
              <a:t> </a:t>
            </a:r>
            <a:r>
              <a:rPr lang="fr-FR" sz="2000" dirty="0" smtClean="0"/>
              <a:t>répartition géographique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fr-FR" sz="2000" dirty="0"/>
              <a:t> </a:t>
            </a:r>
            <a:r>
              <a:rPr lang="fr-FR" sz="2000" dirty="0" smtClean="0"/>
              <a:t>Expertises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fr-FR" sz="2000" dirty="0"/>
              <a:t> </a:t>
            </a:r>
            <a:r>
              <a:rPr lang="fr-FR" sz="2000" dirty="0" smtClean="0"/>
              <a:t>Secteurs professionnels – académiques, industrie, association, etc…</a:t>
            </a:r>
          </a:p>
          <a:p>
            <a:r>
              <a:rPr lang="fr-FR" sz="20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 smtClean="0"/>
              <a:t>Le partenariat se </a:t>
            </a:r>
            <a:r>
              <a:rPr lang="fr-FR" sz="2000" b="1" dirty="0" smtClean="0"/>
              <a:t>constitue</a:t>
            </a:r>
            <a:r>
              <a:rPr lang="fr-FR" sz="2000" dirty="0" smtClean="0"/>
              <a:t> :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fr-FR" sz="2000" dirty="0" smtClean="0"/>
              <a:t> </a:t>
            </a:r>
            <a:r>
              <a:rPr lang="fr-FR" sz="2000" dirty="0"/>
              <a:t>avec </a:t>
            </a:r>
            <a:r>
              <a:rPr lang="fr-FR" sz="2000" dirty="0" smtClean="0"/>
              <a:t>des partenaires avec qui on souhaite construire une coopération de longue</a:t>
            </a:r>
          </a:p>
          <a:p>
            <a:pPr lvl="1"/>
            <a:r>
              <a:rPr lang="fr-FR" sz="2000" dirty="0"/>
              <a:t>d</a:t>
            </a:r>
            <a:r>
              <a:rPr lang="fr-FR" sz="2000" dirty="0" smtClean="0"/>
              <a:t>urée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fr-FR" sz="2000" dirty="0" smtClean="0"/>
              <a:t>Si possible avec des partenaires avec qui on a déjà travaillé 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fr-FR" sz="2000" dirty="0"/>
              <a:t> </a:t>
            </a:r>
            <a:r>
              <a:rPr lang="fr-FR" sz="2000" dirty="0" smtClean="0"/>
              <a:t>avec des partenaires dont on peut vérifier la bonne réputation et les ressources</a:t>
            </a:r>
            <a:endParaRPr lang="fr-FR" sz="2000" dirty="0"/>
          </a:p>
          <a:p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/>
              <a:t>Prendre en considération </a:t>
            </a:r>
            <a:r>
              <a:rPr lang="fr-FR" sz="2000" dirty="0" smtClean="0"/>
              <a:t>les différences culturelles et linguistiques</a:t>
            </a:r>
            <a:endParaRPr lang="fr-FR" sz="2000" dirty="0"/>
          </a:p>
          <a:p>
            <a:r>
              <a:rPr lang="fr-FR" sz="2000" dirty="0" smtClean="0"/>
              <a:t> </a:t>
            </a:r>
            <a:endParaRPr lang="fr-FR" sz="2000" dirty="0"/>
          </a:p>
          <a:p>
            <a:r>
              <a:rPr lang="fr-FR" sz="2000" dirty="0" smtClean="0"/>
              <a:t> </a:t>
            </a:r>
            <a:endParaRPr lang="fr-FR" sz="2000" dirty="0"/>
          </a:p>
          <a:p>
            <a:pPr algn="just">
              <a:lnSpc>
                <a:spcPct val="100000"/>
              </a:lnSpc>
            </a:pPr>
            <a:endParaRPr lang="fr-FR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82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mage 258"/>
          <p:cNvPicPr/>
          <p:nvPr/>
        </p:nvPicPr>
        <p:blipFill>
          <a:blip r:embed="rId2"/>
          <a:stretch>
            <a:fillRect/>
          </a:stretch>
        </p:blipFill>
        <p:spPr>
          <a:xfrm>
            <a:off x="720" y="72000"/>
            <a:ext cx="10077840" cy="1582200"/>
          </a:xfrm>
          <a:prstGeom prst="rect">
            <a:avLst/>
          </a:prstGeom>
        </p:spPr>
      </p:pic>
      <p:pic>
        <p:nvPicPr>
          <p:cNvPr id="209" name="Image 262"/>
          <p:cNvPicPr/>
          <p:nvPr/>
        </p:nvPicPr>
        <p:blipFill>
          <a:blip r:embed="rId3"/>
          <a:stretch>
            <a:fillRect/>
          </a:stretch>
        </p:blipFill>
        <p:spPr>
          <a:xfrm>
            <a:off x="938520" y="216000"/>
            <a:ext cx="9142200" cy="70200"/>
          </a:xfrm>
          <a:prstGeom prst="rect">
            <a:avLst/>
          </a:prstGeom>
        </p:spPr>
      </p:pic>
      <p:sp>
        <p:nvSpPr>
          <p:cNvPr id="220" name="CustomShape 11"/>
          <p:cNvSpPr/>
          <p:nvPr/>
        </p:nvSpPr>
        <p:spPr>
          <a:xfrm>
            <a:off x="504000" y="1512000"/>
            <a:ext cx="9538200" cy="506520"/>
          </a:xfrm>
          <a:prstGeom prst="rect">
            <a:avLst/>
          </a:prstGeom>
          <a:noFill/>
        </p:spPr>
      </p:sp>
      <p:sp>
        <p:nvSpPr>
          <p:cNvPr id="6" name="CustomShape 1"/>
          <p:cNvSpPr/>
          <p:nvPr/>
        </p:nvSpPr>
        <p:spPr>
          <a:xfrm>
            <a:off x="3600000" y="200880"/>
            <a:ext cx="6384960" cy="912240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fr-FR" sz="2600" b="1" i="1" dirty="0" smtClean="0">
                <a:solidFill>
                  <a:srgbClr val="DC2300"/>
                </a:solidFill>
                <a:latin typeface="Constantia"/>
              </a:rPr>
              <a:t>Méthodologie et Mise en Œuvre</a:t>
            </a:r>
          </a:p>
          <a:p>
            <a:pPr algn="r">
              <a:lnSpc>
                <a:spcPct val="100000"/>
              </a:lnSpc>
            </a:pPr>
            <a:r>
              <a:rPr lang="fr-FR" sz="2600" b="1" i="1" dirty="0">
                <a:solidFill>
                  <a:srgbClr val="DC2300"/>
                </a:solidFill>
                <a:latin typeface="Constantia"/>
              </a:rPr>
              <a:t>I</a:t>
            </a:r>
            <a:endParaRPr lang="fr-FR" sz="2600" b="1" i="1" dirty="0" smtClean="0">
              <a:solidFill>
                <a:srgbClr val="DC2300"/>
              </a:solidFill>
              <a:latin typeface="Constantia"/>
            </a:endParaRPr>
          </a:p>
        </p:txBody>
      </p:sp>
      <p:sp>
        <p:nvSpPr>
          <p:cNvPr id="8" name="CustomShape 2"/>
          <p:cNvSpPr/>
          <p:nvPr/>
        </p:nvSpPr>
        <p:spPr>
          <a:xfrm>
            <a:off x="504000" y="1752181"/>
            <a:ext cx="9360848" cy="4259904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 algn="r">
              <a:lnSpc>
                <a:spcPct val="100000"/>
              </a:lnSpc>
            </a:pPr>
            <a:endParaRPr dirty="0"/>
          </a:p>
        </p:txBody>
      </p:sp>
      <p:sp>
        <p:nvSpPr>
          <p:cNvPr id="9" name="CustomShape 2"/>
          <p:cNvSpPr/>
          <p:nvPr/>
        </p:nvSpPr>
        <p:spPr>
          <a:xfrm>
            <a:off x="143768" y="2040212"/>
            <a:ext cx="9934792" cy="5268017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b="1" dirty="0"/>
              <a:t>Cohérence</a:t>
            </a:r>
            <a:r>
              <a:rPr lang="fr-FR" sz="2000" dirty="0"/>
              <a:t> entre les objectifs du projet et les activités proposées</a:t>
            </a:r>
          </a:p>
          <a:p>
            <a:endParaRPr lang="fr-FR" sz="2000"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fr-FR" sz="2000" dirty="0" smtClean="0">
                <a:latin typeface="+mj-lt"/>
              </a:rPr>
              <a:t>Sur le déroulé du programme</a:t>
            </a:r>
            <a:r>
              <a:rPr lang="fr-FR" sz="2000" b="1" dirty="0" smtClean="0">
                <a:latin typeface="+mj-lt"/>
              </a:rPr>
              <a:t> : </a:t>
            </a:r>
            <a:r>
              <a:rPr lang="fr-FR" sz="2000" b="1" dirty="0"/>
              <a:t>Qualité</a:t>
            </a:r>
            <a:r>
              <a:rPr lang="fr-FR" sz="2000" dirty="0"/>
              <a:t>, </a:t>
            </a:r>
            <a:r>
              <a:rPr lang="fr-FR" sz="2000" b="1" dirty="0"/>
              <a:t>clarté</a:t>
            </a:r>
            <a:r>
              <a:rPr lang="fr-FR" sz="2000" dirty="0"/>
              <a:t> et </a:t>
            </a:r>
            <a:r>
              <a:rPr lang="fr-FR" sz="2000" b="1" dirty="0"/>
              <a:t>cohérence</a:t>
            </a:r>
            <a:r>
              <a:rPr lang="fr-FR" sz="2000" dirty="0"/>
              <a:t> </a:t>
            </a:r>
            <a:endParaRPr lang="fr-FR" sz="2000" dirty="0" smtClean="0">
              <a:latin typeface="+mj-lt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000" dirty="0">
                <a:latin typeface="+mj-lt"/>
              </a:rPr>
              <a:t> </a:t>
            </a:r>
            <a:r>
              <a:rPr lang="fr-FR" sz="2000" b="1" dirty="0" smtClean="0">
                <a:latin typeface="+mj-lt"/>
              </a:rPr>
              <a:t>Respect des phases </a:t>
            </a:r>
            <a:r>
              <a:rPr lang="fr-FR" sz="2000" dirty="0" smtClean="0">
                <a:latin typeface="+mj-lt"/>
              </a:rPr>
              <a:t>: 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fr-FR" sz="2000" b="1" dirty="0" smtClean="0">
                <a:latin typeface="+mj-lt"/>
              </a:rPr>
              <a:t>Préparation</a:t>
            </a:r>
            <a:r>
              <a:rPr lang="fr-FR" sz="2000" dirty="0">
                <a:latin typeface="+mj-lt"/>
              </a:rPr>
              <a:t> </a:t>
            </a:r>
            <a:r>
              <a:rPr lang="fr-FR" sz="2000" dirty="0" smtClean="0">
                <a:latin typeface="+mj-lt"/>
              </a:rPr>
              <a:t>: réunions préliminaires, lancement, états de lieux 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fr-FR" sz="2000" b="1" dirty="0" smtClean="0">
                <a:latin typeface="+mj-lt"/>
              </a:rPr>
              <a:t>Développement</a:t>
            </a:r>
            <a:r>
              <a:rPr lang="fr-FR" sz="2000" dirty="0" smtClean="0">
                <a:latin typeface="+mj-lt"/>
              </a:rPr>
              <a:t>: mise en œuvre des activités scientifiques</a:t>
            </a:r>
            <a:endParaRPr lang="fr-FR" sz="2000" dirty="0">
              <a:latin typeface="+mj-lt"/>
            </a:endParaRP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fr-FR" sz="2000" b="1" dirty="0" smtClean="0">
                <a:latin typeface="+mj-lt"/>
              </a:rPr>
              <a:t>Évaluations</a:t>
            </a:r>
            <a:r>
              <a:rPr lang="fr-FR" sz="2000" dirty="0" smtClean="0">
                <a:latin typeface="+mj-lt"/>
              </a:rPr>
              <a:t> et contrôle de la qualité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fr-FR" sz="2000" b="1" dirty="0" smtClean="0">
                <a:latin typeface="+mj-lt"/>
              </a:rPr>
              <a:t>Valorisation</a:t>
            </a:r>
            <a:r>
              <a:rPr lang="fr-FR" sz="2000" dirty="0" smtClean="0">
                <a:latin typeface="+mj-lt"/>
              </a:rPr>
              <a:t> : impact et dissémination, publications et production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000" dirty="0">
                <a:latin typeface="+mj-lt"/>
              </a:rPr>
              <a:t> </a:t>
            </a:r>
            <a:r>
              <a:rPr lang="fr-FR" sz="2000" dirty="0" smtClean="0">
                <a:latin typeface="+mj-lt"/>
              </a:rPr>
              <a:t>Organisation en « </a:t>
            </a:r>
            <a:r>
              <a:rPr lang="fr-FR" sz="2000" dirty="0" err="1" smtClean="0">
                <a:latin typeface="+mj-lt"/>
              </a:rPr>
              <a:t>workpackages</a:t>
            </a:r>
            <a:r>
              <a:rPr lang="fr-FR" sz="2000" dirty="0" smtClean="0">
                <a:latin typeface="+mj-lt"/>
              </a:rPr>
              <a:t> » ou « lots »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000" dirty="0">
                <a:latin typeface="+mj-lt"/>
              </a:rPr>
              <a:t> </a:t>
            </a:r>
            <a:r>
              <a:rPr lang="fr-FR" sz="2000" dirty="0" smtClean="0">
                <a:latin typeface="+mj-lt"/>
              </a:rPr>
              <a:t>Cohérence entre les différents lots</a:t>
            </a:r>
          </a:p>
          <a:p>
            <a:endParaRPr lang="fr-FR" sz="2000" dirty="0" smtClean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dirty="0" smtClean="0">
                <a:latin typeface="+mj-lt"/>
              </a:rPr>
              <a:t>Existence et pertinence des dispositifs de </a:t>
            </a:r>
            <a:r>
              <a:rPr lang="fr-FR" sz="2000" b="1" dirty="0" smtClean="0">
                <a:latin typeface="+mj-lt"/>
              </a:rPr>
              <a:t>contrôle de la qualité 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000" dirty="0">
                <a:latin typeface="+mj-lt"/>
              </a:rPr>
              <a:t> </a:t>
            </a:r>
            <a:r>
              <a:rPr lang="fr-FR" sz="2000" dirty="0" smtClean="0">
                <a:latin typeface="+mj-lt"/>
              </a:rPr>
              <a:t>évaluations internes et externes, expertises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000" dirty="0">
                <a:latin typeface="+mj-lt"/>
              </a:rPr>
              <a:t> </a:t>
            </a:r>
            <a:r>
              <a:rPr lang="fr-FR" sz="2000" dirty="0" smtClean="0">
                <a:latin typeface="+mj-lt"/>
              </a:rPr>
              <a:t>Indicateurs : résultats, pilotage, performance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fr-FR" sz="2000" dirty="0">
              <a:latin typeface="+mj-lt"/>
            </a:endParaRPr>
          </a:p>
          <a:p>
            <a:endParaRPr lang="fr-FR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931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mage 258"/>
          <p:cNvPicPr/>
          <p:nvPr/>
        </p:nvPicPr>
        <p:blipFill>
          <a:blip r:embed="rId2"/>
          <a:stretch>
            <a:fillRect/>
          </a:stretch>
        </p:blipFill>
        <p:spPr>
          <a:xfrm>
            <a:off x="720" y="72000"/>
            <a:ext cx="10077840" cy="1582200"/>
          </a:xfrm>
          <a:prstGeom prst="rect">
            <a:avLst/>
          </a:prstGeom>
        </p:spPr>
      </p:pic>
      <p:pic>
        <p:nvPicPr>
          <p:cNvPr id="209" name="Image 262"/>
          <p:cNvPicPr/>
          <p:nvPr/>
        </p:nvPicPr>
        <p:blipFill>
          <a:blip r:embed="rId3"/>
          <a:stretch>
            <a:fillRect/>
          </a:stretch>
        </p:blipFill>
        <p:spPr>
          <a:xfrm>
            <a:off x="938520" y="216000"/>
            <a:ext cx="9142200" cy="70200"/>
          </a:xfrm>
          <a:prstGeom prst="rect">
            <a:avLst/>
          </a:prstGeom>
        </p:spPr>
      </p:pic>
      <p:sp>
        <p:nvSpPr>
          <p:cNvPr id="220" name="CustomShape 11"/>
          <p:cNvSpPr/>
          <p:nvPr/>
        </p:nvSpPr>
        <p:spPr>
          <a:xfrm>
            <a:off x="504000" y="1512000"/>
            <a:ext cx="9538200" cy="506520"/>
          </a:xfrm>
          <a:prstGeom prst="rect">
            <a:avLst/>
          </a:prstGeom>
          <a:noFill/>
        </p:spPr>
      </p:sp>
      <p:sp>
        <p:nvSpPr>
          <p:cNvPr id="6" name="CustomShape 1"/>
          <p:cNvSpPr/>
          <p:nvPr/>
        </p:nvSpPr>
        <p:spPr>
          <a:xfrm>
            <a:off x="3600000" y="200880"/>
            <a:ext cx="6384960" cy="912240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fr-FR" sz="2600" b="1" i="1" dirty="0" smtClean="0">
                <a:solidFill>
                  <a:srgbClr val="DC2300"/>
                </a:solidFill>
                <a:latin typeface="Constantia"/>
              </a:rPr>
              <a:t>Méthodologie et Mise en Œuvre</a:t>
            </a:r>
          </a:p>
          <a:p>
            <a:pPr algn="r">
              <a:lnSpc>
                <a:spcPct val="100000"/>
              </a:lnSpc>
            </a:pPr>
            <a:r>
              <a:rPr lang="fr-FR" sz="2600" b="1" i="1" dirty="0" smtClean="0">
                <a:solidFill>
                  <a:srgbClr val="DC2300"/>
                </a:solidFill>
                <a:latin typeface="Constantia"/>
              </a:rPr>
              <a:t>II</a:t>
            </a:r>
          </a:p>
        </p:txBody>
      </p:sp>
      <p:sp>
        <p:nvSpPr>
          <p:cNvPr id="8" name="CustomShape 2"/>
          <p:cNvSpPr/>
          <p:nvPr/>
        </p:nvSpPr>
        <p:spPr>
          <a:xfrm>
            <a:off x="504000" y="1608165"/>
            <a:ext cx="9360848" cy="4259904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 algn="r">
              <a:lnSpc>
                <a:spcPct val="100000"/>
              </a:lnSpc>
            </a:pPr>
            <a:endParaRPr dirty="0"/>
          </a:p>
        </p:txBody>
      </p:sp>
      <p:sp>
        <p:nvSpPr>
          <p:cNvPr id="9" name="CustomShape 2"/>
          <p:cNvSpPr/>
          <p:nvPr/>
        </p:nvSpPr>
        <p:spPr>
          <a:xfrm>
            <a:off x="143768" y="1619597"/>
            <a:ext cx="9934792" cy="5268017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r>
              <a:rPr lang="fr-FR" sz="2000" dirty="0" smtClean="0">
                <a:latin typeface="+mj-lt"/>
              </a:rPr>
              <a:t> </a:t>
            </a:r>
          </a:p>
          <a:p>
            <a:endParaRPr lang="fr-FR" sz="20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dirty="0" smtClean="0">
                <a:latin typeface="+mj-lt"/>
              </a:rPr>
              <a:t>Cohérence et équilibre </a:t>
            </a:r>
            <a:r>
              <a:rPr lang="fr-FR" sz="2000" b="1" dirty="0" smtClean="0">
                <a:latin typeface="+mj-lt"/>
              </a:rPr>
              <a:t>budgétaire :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000" dirty="0">
                <a:latin typeface="+mj-lt"/>
              </a:rPr>
              <a:t>E</a:t>
            </a:r>
            <a:r>
              <a:rPr lang="fr-FR" sz="2000" dirty="0" smtClean="0">
                <a:latin typeface="+mj-lt"/>
              </a:rPr>
              <a:t>ntre activités et entre partenaires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+mj-lt"/>
              </a:rPr>
              <a:t>Présence de </a:t>
            </a:r>
            <a:r>
              <a:rPr lang="fr-FR" sz="2000" dirty="0" err="1" smtClean="0">
                <a:latin typeface="+mj-lt"/>
              </a:rPr>
              <a:t>co</a:t>
            </a:r>
            <a:r>
              <a:rPr lang="fr-FR" sz="2000" dirty="0" smtClean="0">
                <a:latin typeface="+mj-lt"/>
              </a:rPr>
              <a:t>-financeurs fortement appréciée !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fr-FR" sz="20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dirty="0" smtClean="0">
                <a:latin typeface="+mj-lt"/>
              </a:rPr>
              <a:t> </a:t>
            </a:r>
            <a:r>
              <a:rPr lang="fr-FR" sz="2000" b="1" dirty="0" smtClean="0">
                <a:latin typeface="+mj-lt"/>
              </a:rPr>
              <a:t>Gouvernance</a:t>
            </a:r>
            <a:r>
              <a:rPr lang="fr-FR" sz="2000" dirty="0" smtClean="0">
                <a:latin typeface="+mj-lt"/>
              </a:rPr>
              <a:t> assumée et </a:t>
            </a:r>
            <a:r>
              <a:rPr lang="fr-FR" sz="2000" b="1" dirty="0" smtClean="0">
                <a:latin typeface="+mj-lt"/>
              </a:rPr>
              <a:t>partage</a:t>
            </a:r>
            <a:r>
              <a:rPr lang="fr-FR" sz="2000" dirty="0" smtClean="0">
                <a:latin typeface="+mj-lt"/>
              </a:rPr>
              <a:t> équilibré des tâches 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000" dirty="0">
                <a:latin typeface="+mj-lt"/>
              </a:rPr>
              <a:t>C</a:t>
            </a:r>
            <a:r>
              <a:rPr lang="fr-FR" sz="2000" dirty="0" smtClean="0">
                <a:latin typeface="+mj-lt"/>
              </a:rPr>
              <a:t>haque partenaire a un rôle à jouer  et doit justifier de son expertise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000" dirty="0">
                <a:latin typeface="+mj-lt"/>
              </a:rPr>
              <a:t> </a:t>
            </a:r>
            <a:r>
              <a:rPr lang="fr-FR" sz="2000" dirty="0" smtClean="0">
                <a:latin typeface="+mj-lt"/>
              </a:rPr>
              <a:t>Liaison fluide entre la coordination, les partenaires et les bailleurs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000" dirty="0">
                <a:latin typeface="+mj-lt"/>
              </a:rPr>
              <a:t> </a:t>
            </a:r>
            <a:r>
              <a:rPr lang="fr-FR" sz="2000" dirty="0" smtClean="0">
                <a:latin typeface="+mj-lt"/>
              </a:rPr>
              <a:t>Rôle important des comités de pilotage, stratégiques, ou de liaison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fr-FR" sz="2000" dirty="0">
              <a:latin typeface="+mj-lt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+mj-lt"/>
              </a:rPr>
              <a:t> Engagement des institutions, notamment au plus haut niveau</a:t>
            </a:r>
          </a:p>
          <a:p>
            <a:endParaRPr lang="fr-FR" sz="2000" dirty="0" smtClean="0">
              <a:latin typeface="+mj-lt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fr-FR" sz="2000" dirty="0" smtClean="0">
                <a:latin typeface="+mj-lt"/>
              </a:rPr>
              <a:t>Prise en compte des questions </a:t>
            </a:r>
            <a:r>
              <a:rPr lang="fr-FR" sz="2000" b="1" dirty="0" smtClean="0">
                <a:latin typeface="+mj-lt"/>
              </a:rPr>
              <a:t>d’éthique</a:t>
            </a:r>
            <a:r>
              <a:rPr lang="fr-FR" sz="2000" dirty="0" smtClean="0">
                <a:latin typeface="+mj-lt"/>
              </a:rPr>
              <a:t>, </a:t>
            </a:r>
            <a:r>
              <a:rPr lang="fr-FR" sz="2000" b="1" dirty="0" smtClean="0">
                <a:latin typeface="+mj-lt"/>
              </a:rPr>
              <a:t>de propriété intellectuelle</a:t>
            </a:r>
            <a:r>
              <a:rPr lang="fr-FR" sz="2000" dirty="0" smtClean="0">
                <a:latin typeface="+mj-lt"/>
              </a:rPr>
              <a:t>, engagement </a:t>
            </a:r>
          </a:p>
          <a:p>
            <a:pPr algn="just">
              <a:lnSpc>
                <a:spcPct val="100000"/>
              </a:lnSpc>
            </a:pPr>
            <a:r>
              <a:rPr lang="fr-FR" sz="2000" dirty="0">
                <a:latin typeface="+mj-lt"/>
              </a:rPr>
              <a:t>d</a:t>
            </a:r>
            <a:r>
              <a:rPr lang="fr-FR" sz="2000" dirty="0" smtClean="0">
                <a:latin typeface="+mj-lt"/>
              </a:rPr>
              <a:t>es parties prenantes auprès de leurs bailleurs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fr-FR" sz="2000" dirty="0">
              <a:latin typeface="+mj-lt"/>
            </a:endParaRPr>
          </a:p>
          <a:p>
            <a:pPr algn="just">
              <a:lnSpc>
                <a:spcPct val="100000"/>
              </a:lnSpc>
            </a:pPr>
            <a:endParaRPr lang="fr-FR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820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mage 258"/>
          <p:cNvPicPr/>
          <p:nvPr/>
        </p:nvPicPr>
        <p:blipFill>
          <a:blip r:embed="rId2"/>
          <a:stretch>
            <a:fillRect/>
          </a:stretch>
        </p:blipFill>
        <p:spPr>
          <a:xfrm>
            <a:off x="720" y="72000"/>
            <a:ext cx="10077840" cy="1582200"/>
          </a:xfrm>
          <a:prstGeom prst="rect">
            <a:avLst/>
          </a:prstGeom>
        </p:spPr>
      </p:pic>
      <p:pic>
        <p:nvPicPr>
          <p:cNvPr id="209" name="Image 262"/>
          <p:cNvPicPr/>
          <p:nvPr/>
        </p:nvPicPr>
        <p:blipFill>
          <a:blip r:embed="rId3"/>
          <a:stretch>
            <a:fillRect/>
          </a:stretch>
        </p:blipFill>
        <p:spPr>
          <a:xfrm>
            <a:off x="938520" y="216000"/>
            <a:ext cx="9142200" cy="70200"/>
          </a:xfrm>
          <a:prstGeom prst="rect">
            <a:avLst/>
          </a:prstGeom>
        </p:spPr>
      </p:pic>
      <p:sp>
        <p:nvSpPr>
          <p:cNvPr id="220" name="CustomShape 11"/>
          <p:cNvSpPr/>
          <p:nvPr/>
        </p:nvSpPr>
        <p:spPr>
          <a:xfrm>
            <a:off x="504000" y="1512000"/>
            <a:ext cx="9538200" cy="506520"/>
          </a:xfrm>
          <a:prstGeom prst="rect">
            <a:avLst/>
          </a:prstGeom>
          <a:noFill/>
        </p:spPr>
      </p:sp>
      <p:sp>
        <p:nvSpPr>
          <p:cNvPr id="6" name="CustomShape 1"/>
          <p:cNvSpPr/>
          <p:nvPr/>
        </p:nvSpPr>
        <p:spPr>
          <a:xfrm>
            <a:off x="3600000" y="200880"/>
            <a:ext cx="6384960" cy="912240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fr-FR" sz="2600" b="1" i="1" dirty="0" smtClean="0">
                <a:solidFill>
                  <a:srgbClr val="DC2300"/>
                </a:solidFill>
                <a:latin typeface="Constantia"/>
              </a:rPr>
              <a:t>Impact et dissémination</a:t>
            </a:r>
          </a:p>
          <a:p>
            <a:pPr algn="r">
              <a:lnSpc>
                <a:spcPct val="100000"/>
              </a:lnSpc>
            </a:pPr>
            <a:r>
              <a:rPr lang="fr-FR" sz="2600" b="1" i="1" dirty="0" smtClean="0">
                <a:solidFill>
                  <a:srgbClr val="DC2300"/>
                </a:solidFill>
                <a:latin typeface="Constantia"/>
              </a:rPr>
              <a:t>I.</a:t>
            </a:r>
          </a:p>
        </p:txBody>
      </p:sp>
      <p:sp>
        <p:nvSpPr>
          <p:cNvPr id="8" name="CustomShape 2"/>
          <p:cNvSpPr/>
          <p:nvPr/>
        </p:nvSpPr>
        <p:spPr>
          <a:xfrm>
            <a:off x="504000" y="1752181"/>
            <a:ext cx="9360848" cy="4259904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 algn="r">
              <a:lnSpc>
                <a:spcPct val="100000"/>
              </a:lnSpc>
            </a:pPr>
            <a:endParaRPr dirty="0"/>
          </a:p>
        </p:txBody>
      </p:sp>
      <p:sp>
        <p:nvSpPr>
          <p:cNvPr id="9" name="CustomShape 2"/>
          <p:cNvSpPr/>
          <p:nvPr/>
        </p:nvSpPr>
        <p:spPr>
          <a:xfrm>
            <a:off x="143768" y="2040212"/>
            <a:ext cx="9934792" cy="5268017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 lvl="1" algn="ctr"/>
            <a:r>
              <a:rPr lang="fr-FR" sz="2000" b="1" dirty="0" smtClean="0">
                <a:latin typeface="+mj-lt"/>
              </a:rPr>
              <a:t>Volet essentiel !</a:t>
            </a:r>
          </a:p>
          <a:p>
            <a:pPr lvl="1" algn="just"/>
            <a:endParaRPr lang="fr-FR" sz="2000" dirty="0" smtClean="0"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fr-FR" sz="2000" dirty="0">
                <a:latin typeface="+mj-lt"/>
              </a:rPr>
              <a:t> </a:t>
            </a:r>
            <a:r>
              <a:rPr lang="fr-FR" sz="2000" b="1" dirty="0" smtClean="0">
                <a:latin typeface="+mj-lt"/>
              </a:rPr>
              <a:t>Nécessité d’un plan de valorisation des résultats obtenus </a:t>
            </a:r>
            <a:r>
              <a:rPr lang="fr-FR" sz="2000" dirty="0" smtClean="0">
                <a:latin typeface="+mj-lt"/>
              </a:rPr>
              <a:t>pouvant préciser :</a:t>
            </a:r>
          </a:p>
          <a:p>
            <a:pPr algn="just"/>
            <a:endParaRPr lang="fr-FR" sz="2000" dirty="0" smtClean="0">
              <a:latin typeface="+mj-lt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fr-FR" sz="2000" dirty="0">
                <a:latin typeface="+mj-lt"/>
              </a:rPr>
              <a:t> </a:t>
            </a:r>
            <a:r>
              <a:rPr lang="fr-FR" sz="2000" dirty="0" smtClean="0"/>
              <a:t>La </a:t>
            </a:r>
            <a:r>
              <a:rPr lang="fr-FR" sz="2000" dirty="0"/>
              <a:t>contribution du projet à l’amélioration des </a:t>
            </a:r>
            <a:r>
              <a:rPr lang="fr-FR" sz="2000" dirty="0" smtClean="0"/>
              <a:t>connaissances et/ou des </a:t>
            </a:r>
          </a:p>
          <a:p>
            <a:pPr lvl="1" algn="just"/>
            <a:r>
              <a:rPr lang="fr-FR" sz="2000" dirty="0" err="1" smtClean="0"/>
              <a:t>savoirs-faire</a:t>
            </a:r>
            <a:r>
              <a:rPr lang="fr-FR" sz="2000" dirty="0" smtClean="0"/>
              <a:t> :  cotutelle </a:t>
            </a:r>
            <a:r>
              <a:rPr lang="fr-FR" sz="2000" dirty="0"/>
              <a:t>de thèse, cours en commun, organisation commune </a:t>
            </a:r>
            <a:endParaRPr lang="fr-FR" sz="2000" dirty="0" smtClean="0"/>
          </a:p>
          <a:p>
            <a:pPr lvl="1" algn="just"/>
            <a:r>
              <a:rPr lang="fr-FR" sz="2000" dirty="0" smtClean="0"/>
              <a:t>d’écoles ou de congrès, publications, ouvrages, etc…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fr-FR" sz="2000" dirty="0"/>
              <a:t> </a:t>
            </a:r>
            <a:r>
              <a:rPr lang="fr-FR" sz="2000" dirty="0" smtClean="0"/>
              <a:t>La contribution du projet à de nouvelles applications, y compris à </a:t>
            </a:r>
          </a:p>
          <a:p>
            <a:pPr lvl="1" algn="just"/>
            <a:r>
              <a:rPr lang="fr-FR" sz="2000" dirty="0" smtClean="0"/>
              <a:t>d’autres domaines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fr-FR" sz="2000" dirty="0"/>
              <a:t> </a:t>
            </a:r>
            <a:r>
              <a:rPr lang="fr-FR" sz="2000" dirty="0" smtClean="0">
                <a:sym typeface="Wingdings 2"/>
              </a:rPr>
              <a:t>La </a:t>
            </a:r>
            <a:r>
              <a:rPr lang="fr-FR" sz="2000" dirty="0">
                <a:sym typeface="Wingdings 2"/>
              </a:rPr>
              <a:t>contribution du projet à la mise en place de normes, de réglementations</a:t>
            </a:r>
            <a:r>
              <a:rPr lang="fr-FR" sz="2000" dirty="0" smtClean="0">
                <a:sym typeface="Wingdings 2"/>
              </a:rPr>
              <a:t>,..</a:t>
            </a:r>
            <a:endParaRPr lang="fr-FR" sz="2000" dirty="0">
              <a:latin typeface="+mj-lt"/>
              <a:sym typeface="Wingdings 2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+mj-lt"/>
                <a:sym typeface="Wingdings 2"/>
              </a:rPr>
              <a:t> </a:t>
            </a:r>
            <a:r>
              <a:rPr lang="fr-FR" sz="2000" dirty="0" smtClean="0">
                <a:sym typeface="Wingdings 2"/>
              </a:rPr>
              <a:t>La </a:t>
            </a:r>
            <a:r>
              <a:rPr lang="fr-FR" sz="2000" dirty="0">
                <a:sym typeface="Wingdings 2"/>
              </a:rPr>
              <a:t>Contribution du projet à l’optimisation d’équipements ou de </a:t>
            </a:r>
            <a:r>
              <a:rPr lang="fr-FR" sz="2000" dirty="0" smtClean="0">
                <a:sym typeface="Wingdings 2"/>
              </a:rPr>
              <a:t>services.</a:t>
            </a:r>
            <a:endParaRPr lang="fr-FR" sz="2000" dirty="0"/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fr-FR" sz="2000" dirty="0" smtClean="0">
              <a:latin typeface="+mj-lt"/>
            </a:endParaRPr>
          </a:p>
          <a:p>
            <a:pPr marL="1257300" lvl="2" indent="-342900" algn="just">
              <a:buFont typeface="Wingdings" panose="05000000000000000000" pitchFamily="2" charset="2"/>
              <a:buChar char="§"/>
            </a:pPr>
            <a:endParaRPr lang="fr-FR" sz="2000" dirty="0" smtClean="0">
              <a:latin typeface="+mj-lt"/>
            </a:endParaRPr>
          </a:p>
          <a:p>
            <a:pPr marL="342900" lvl="2" indent="-342900" algn="just">
              <a:buFont typeface="Wingdings" panose="05000000000000000000" pitchFamily="2" charset="2"/>
              <a:buChar char="q"/>
            </a:pPr>
            <a:r>
              <a:rPr lang="fr-FR" sz="2000" b="1" dirty="0" smtClean="0">
                <a:latin typeface="+mj-lt"/>
              </a:rPr>
              <a:t>Impacts pour les établissements partenaires </a:t>
            </a:r>
            <a:r>
              <a:rPr lang="fr-FR" sz="2000" dirty="0" smtClean="0">
                <a:latin typeface="+mj-lt"/>
              </a:rPr>
              <a:t>: </a:t>
            </a:r>
            <a:r>
              <a:rPr lang="fr-FR" sz="2000" dirty="0"/>
              <a:t>Retombées scientifiques, </a:t>
            </a:r>
            <a:endParaRPr lang="fr-FR" sz="2000" dirty="0" smtClean="0"/>
          </a:p>
          <a:p>
            <a:pPr marL="0" lvl="2" algn="just"/>
            <a:r>
              <a:rPr lang="fr-FR" sz="2000" dirty="0" smtClean="0"/>
              <a:t>voire économiques, visibilité et rayonnement </a:t>
            </a:r>
          </a:p>
          <a:p>
            <a:pPr marL="0" lvl="2" algn="just"/>
            <a:endParaRPr lang="fr-FR" sz="2000" dirty="0" smtClean="0"/>
          </a:p>
          <a:p>
            <a:pPr marL="342900" lvl="2" indent="-342900" algn="just">
              <a:buFont typeface="Wingdings" panose="05000000000000000000" pitchFamily="2" charset="2"/>
              <a:buChar char="q"/>
            </a:pPr>
            <a:endParaRPr lang="fr-FR" sz="2000" dirty="0" smtClean="0"/>
          </a:p>
          <a:p>
            <a:pPr lvl="1" algn="just"/>
            <a:endParaRPr lang="fr-FR" sz="2000" dirty="0" smtClean="0">
              <a:latin typeface="+mj-lt"/>
            </a:endParaRPr>
          </a:p>
          <a:p>
            <a:pPr lvl="1" algn="just"/>
            <a:endParaRPr lang="fr-FR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174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2268</TotalTime>
  <Words>1432</Words>
  <Application>Microsoft Office PowerPoint</Application>
  <PresentationFormat>Personnalisé</PresentationFormat>
  <Paragraphs>293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Sabourin</dc:creator>
  <cp:lastModifiedBy>Sabourin</cp:lastModifiedBy>
  <cp:revision>129</cp:revision>
  <dcterms:modified xsi:type="dcterms:W3CDTF">2015-09-18T10:59:08Z</dcterms:modified>
</cp:coreProperties>
</file>